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2" r:id="rId6"/>
    <p:sldId id="263" r:id="rId7"/>
    <p:sldId id="264" r:id="rId8"/>
    <p:sldId id="280" r:id="rId9"/>
    <p:sldId id="265" r:id="rId10"/>
    <p:sldId id="268" r:id="rId11"/>
    <p:sldId id="266" r:id="rId12"/>
    <p:sldId id="292" r:id="rId13"/>
    <p:sldId id="293" r:id="rId14"/>
    <p:sldId id="295" r:id="rId15"/>
    <p:sldId id="291" r:id="rId16"/>
    <p:sldId id="287" r:id="rId17"/>
    <p:sldId id="289" r:id="rId18"/>
    <p:sldId id="299" r:id="rId19"/>
    <p:sldId id="302" r:id="rId20"/>
    <p:sldId id="281" r:id="rId21"/>
    <p:sldId id="303" r:id="rId22"/>
    <p:sldId id="279" r:id="rId23"/>
  </p:sldIdLst>
  <p:sldSz cx="18288000" cy="10287000"/>
  <p:notesSz cx="6858000" cy="9144000"/>
  <p:embeddedFontLst>
    <p:embeddedFont>
      <p:font typeface="Calibri (MS)" panose="020B0604020202020204" charset="0"/>
      <p:regular r:id="rId24"/>
    </p:embeddedFont>
    <p:embeddedFont>
      <p:font typeface="Calibri (MS) Bold" panose="020B0604020202020204" charset="0"/>
      <p:regular r:id="rId25"/>
    </p:embeddedFont>
    <p:embeddedFont>
      <p:font typeface="Calibri (MS) Bold Italics" panose="020B0604020202020204" charset="0"/>
      <p:regular r:id="rId26"/>
    </p:embeddedFont>
    <p:embeddedFont>
      <p:font typeface="Merriweather" panose="00000500000000000000" pitchFamily="2" charset="0"/>
      <p:regular r:id="rId27"/>
      <p:bold r:id="rId28"/>
      <p:italic r:id="rId29"/>
      <p:boldItalic r:id="rId30"/>
    </p:embeddedFont>
    <p:embeddedFont>
      <p:font typeface="Merriweather Bold" panose="00000800000000000000" charset="0"/>
      <p:bold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bc03a26e34bd6dc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5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apitol">
    <p:spTree>
      <p:nvGrpSpPr>
        <p:cNvPr id="1" name=""/>
        <p:cNvGrpSpPr/>
        <p:nvPr/>
      </p:nvGrpSpPr>
      <p:grpSpPr>
        <a:xfrm>
          <a:off x="0" y="0"/>
          <a:ext cx="0" cy="0"/>
          <a:chOff x="0" y="0"/>
          <a:chExt cx="0" cy="0"/>
        </a:xfrm>
      </p:grpSpPr>
      <p:sp>
        <p:nvSpPr>
          <p:cNvPr id="4" name="Rectangle 6"/>
          <p:cNvSpPr/>
          <p:nvPr userDrawn="1"/>
        </p:nvSpPr>
        <p:spPr>
          <a:xfrm>
            <a:off x="-2382" y="-14269"/>
            <a:ext cx="1147763" cy="10301269"/>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sz="1348">
              <a:solidFill>
                <a:srgbClr val="FFFFFF"/>
              </a:solidFill>
            </a:endParaRPr>
          </a:p>
        </p:txBody>
      </p:sp>
      <p:grpSp>
        <p:nvGrpSpPr>
          <p:cNvPr id="5" name="Graphic 7"/>
          <p:cNvGrpSpPr>
            <a:grpSpLocks/>
          </p:cNvGrpSpPr>
          <p:nvPr/>
        </p:nvGrpSpPr>
        <p:grpSpPr bwMode="auto">
          <a:xfrm>
            <a:off x="758429" y="663524"/>
            <a:ext cx="772715" cy="1120143"/>
            <a:chOff x="1011092" y="885600"/>
            <a:chExt cx="1030668" cy="1496004"/>
          </a:xfrm>
        </p:grpSpPr>
        <p:grpSp>
          <p:nvGrpSpPr>
            <p:cNvPr id="6" name="Graphic 7"/>
            <p:cNvGrpSpPr>
              <a:grpSpLocks/>
            </p:cNvGrpSpPr>
            <p:nvPr/>
          </p:nvGrpSpPr>
          <p:grpSpPr bwMode="auto">
            <a:xfrm>
              <a:off x="1011092" y="1032729"/>
              <a:ext cx="515270" cy="1348875"/>
              <a:chOff x="1011092" y="1032729"/>
              <a:chExt cx="515270" cy="1348875"/>
            </a:xfrm>
          </p:grpSpPr>
          <p:sp>
            <p:nvSpPr>
              <p:cNvPr id="19" name="Freeform: Shape 20"/>
              <p:cNvSpPr>
                <a:spLocks/>
              </p:cNvSpPr>
              <p:nvPr/>
            </p:nvSpPr>
            <p:spPr bwMode="auto">
              <a:xfrm>
                <a:off x="1011092" y="1414443"/>
                <a:ext cx="514540" cy="967161"/>
              </a:xfrm>
              <a:custGeom>
                <a:avLst/>
                <a:gdLst>
                  <a:gd name="T0" fmla="*/ 494507 w 515270"/>
                  <a:gd name="T1" fmla="*/ 0 h 967231"/>
                  <a:gd name="T2" fmla="*/ 494507 w 515270"/>
                  <a:gd name="T3" fmla="*/ 965201 h 967231"/>
                  <a:gd name="T4" fmla="*/ 146093 w 515270"/>
                  <a:gd name="T5" fmla="*/ 726084 h 967231"/>
                  <a:gd name="T6" fmla="*/ 0 w 515270"/>
                  <a:gd name="T7" fmla="*/ 444027 h 967231"/>
                  <a:gd name="T8" fmla="*/ 0 w 515270"/>
                  <a:gd name="T9" fmla="*/ 63547 h 967231"/>
                  <a:gd name="T10" fmla="*/ 494395 w 515270"/>
                  <a:gd name="T11" fmla="*/ 0 h 967231"/>
                  <a:gd name="T12" fmla="*/ 494507 w 515270"/>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270" h="967231">
                    <a:moveTo>
                      <a:pt x="515271" y="0"/>
                    </a:moveTo>
                    <a:lnTo>
                      <a:pt x="515271" y="967231"/>
                    </a:lnTo>
                    <a:lnTo>
                      <a:pt x="152225" y="727621"/>
                    </a:lnTo>
                    <a:cubicBezTo>
                      <a:pt x="57068" y="664948"/>
                      <a:pt x="0" y="558836"/>
                      <a:pt x="0" y="444955"/>
                    </a:cubicBezTo>
                    <a:lnTo>
                      <a:pt x="0" y="63692"/>
                    </a:lnTo>
                    <a:cubicBezTo>
                      <a:pt x="154517" y="22929"/>
                      <a:pt x="329671" y="0"/>
                      <a:pt x="515143" y="0"/>
                    </a:cubicBezTo>
                    <a:cubicBezTo>
                      <a:pt x="515271" y="0"/>
                      <a:pt x="515271" y="0"/>
                      <a:pt x="515271"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20" name="Freeform: Shape 21"/>
              <p:cNvSpPr>
                <a:spLocks/>
              </p:cNvSpPr>
              <p:nvPr/>
            </p:nvSpPr>
            <p:spPr bwMode="auto">
              <a:xfrm>
                <a:off x="1011092" y="1033295"/>
                <a:ext cx="514540" cy="444672"/>
              </a:xfrm>
              <a:custGeom>
                <a:avLst/>
                <a:gdLst>
                  <a:gd name="T0" fmla="*/ 494395 w 515270"/>
                  <a:gd name="T1" fmla="*/ 0 h 445336"/>
                  <a:gd name="T2" fmla="*/ 0 w 515270"/>
                  <a:gd name="T3" fmla="*/ 60995 h 445336"/>
                  <a:gd name="T4" fmla="*/ 0 w 515270"/>
                  <a:gd name="T5" fmla="*/ 426109 h 445336"/>
                  <a:gd name="T6" fmla="*/ 0 w 515270"/>
                  <a:gd name="T7" fmla="*/ 426479 h 445336"/>
                  <a:gd name="T8" fmla="*/ 494395 w 515270"/>
                  <a:gd name="T9" fmla="*/ 365483 h 445336"/>
                  <a:gd name="T10" fmla="*/ 494507 w 515270"/>
                  <a:gd name="T11" fmla="*/ 365483 h 445336"/>
                  <a:gd name="T12" fmla="*/ 494507 w 515270"/>
                  <a:gd name="T13" fmla="*/ 0 h 445336"/>
                  <a:gd name="T14" fmla="*/ 494395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515143" y="0"/>
                    </a:moveTo>
                    <a:cubicBezTo>
                      <a:pt x="329671" y="0"/>
                      <a:pt x="154517" y="22929"/>
                      <a:pt x="0" y="63692"/>
                    </a:cubicBezTo>
                    <a:lnTo>
                      <a:pt x="0" y="444954"/>
                    </a:lnTo>
                    <a:cubicBezTo>
                      <a:pt x="0" y="445082"/>
                      <a:pt x="0" y="445209"/>
                      <a:pt x="0" y="445337"/>
                    </a:cubicBezTo>
                    <a:cubicBezTo>
                      <a:pt x="154517" y="404574"/>
                      <a:pt x="329671" y="381644"/>
                      <a:pt x="515143" y="381644"/>
                    </a:cubicBezTo>
                    <a:cubicBezTo>
                      <a:pt x="515271" y="381644"/>
                      <a:pt x="515271" y="381644"/>
                      <a:pt x="515271" y="381644"/>
                    </a:cubicBezTo>
                    <a:lnTo>
                      <a:pt x="515271" y="0"/>
                    </a:lnTo>
                    <a:cubicBezTo>
                      <a:pt x="515271" y="0"/>
                      <a:pt x="515271" y="0"/>
                      <a:pt x="515143"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grpSp>
        <p:sp>
          <p:nvSpPr>
            <p:cNvPr id="7" name="Freeform: Shape 9"/>
            <p:cNvSpPr>
              <a:spLocks/>
            </p:cNvSpPr>
            <p:nvPr/>
          </p:nvSpPr>
          <p:spPr bwMode="auto">
            <a:xfrm>
              <a:off x="1074615" y="1184166"/>
              <a:ext cx="158809" cy="158811"/>
            </a:xfrm>
            <a:custGeom>
              <a:avLst/>
              <a:gdLst>
                <a:gd name="T0" fmla="*/ 147464 w 159230"/>
                <a:gd name="T1" fmla="*/ 73758 h 159230"/>
                <a:gd name="T2" fmla="*/ 73732 w 159230"/>
                <a:gd name="T3" fmla="*/ 147518 h 159230"/>
                <a:gd name="T4" fmla="*/ 0 w 159230"/>
                <a:gd name="T5" fmla="*/ 73758 h 159230"/>
                <a:gd name="T6" fmla="*/ 73732 w 159230"/>
                <a:gd name="T7" fmla="*/ 0 h 159230"/>
                <a:gd name="T8" fmla="*/ 147464 w 159230"/>
                <a:gd name="T9" fmla="*/ 73758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8" name="Freeform: Shape 10"/>
            <p:cNvSpPr>
              <a:spLocks/>
            </p:cNvSpPr>
            <p:nvPr/>
          </p:nvSpPr>
          <p:spPr bwMode="auto">
            <a:xfrm>
              <a:off x="1295359" y="1147639"/>
              <a:ext cx="168337" cy="168340"/>
            </a:xfrm>
            <a:custGeom>
              <a:avLst/>
              <a:gdLst>
                <a:gd name="T0" fmla="*/ 189141 w 167638"/>
                <a:gd name="T1" fmla="*/ 94617 h 167638"/>
                <a:gd name="T2" fmla="*/ 94568 w 167638"/>
                <a:gd name="T3" fmla="*/ 189237 h 167638"/>
                <a:gd name="T4" fmla="*/ 0 w 167638"/>
                <a:gd name="T5" fmla="*/ 94617 h 167638"/>
                <a:gd name="T6" fmla="*/ 94568 w 167638"/>
                <a:gd name="T7" fmla="*/ 0 h 167638"/>
                <a:gd name="T8" fmla="*/ 189141 w 167638"/>
                <a:gd name="T9" fmla="*/ 94617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grpSp>
          <p:nvGrpSpPr>
            <p:cNvPr id="9" name="Graphic 7"/>
            <p:cNvGrpSpPr>
              <a:grpSpLocks/>
            </p:cNvGrpSpPr>
            <p:nvPr/>
          </p:nvGrpSpPr>
          <p:grpSpPr bwMode="auto">
            <a:xfrm>
              <a:off x="1526362" y="1032729"/>
              <a:ext cx="515397" cy="1348875"/>
              <a:chOff x="1526362" y="1032729"/>
              <a:chExt cx="515397" cy="1348875"/>
            </a:xfrm>
          </p:grpSpPr>
          <p:sp>
            <p:nvSpPr>
              <p:cNvPr id="17" name="Freeform: Shape 18"/>
              <p:cNvSpPr>
                <a:spLocks/>
              </p:cNvSpPr>
              <p:nvPr/>
            </p:nvSpPr>
            <p:spPr bwMode="auto">
              <a:xfrm>
                <a:off x="1525632" y="1414443"/>
                <a:ext cx="516128" cy="967161"/>
              </a:xfrm>
              <a:custGeom>
                <a:avLst/>
                <a:gdLst>
                  <a:gd name="T0" fmla="*/ 0 w 515397"/>
                  <a:gd name="T1" fmla="*/ 0 h 967231"/>
                  <a:gd name="T2" fmla="*/ 0 w 515397"/>
                  <a:gd name="T3" fmla="*/ 965201 h 967231"/>
                  <a:gd name="T4" fmla="*/ 378410 w 515397"/>
                  <a:gd name="T5" fmla="*/ 726084 h 967231"/>
                  <a:gd name="T6" fmla="*/ 537022 w 515397"/>
                  <a:gd name="T7" fmla="*/ 444027 h 967231"/>
                  <a:gd name="T8" fmla="*/ 537022 w 515397"/>
                  <a:gd name="T9" fmla="*/ 63547 h 967231"/>
                  <a:gd name="T10" fmla="*/ 255 w 515397"/>
                  <a:gd name="T11" fmla="*/ 0 h 967231"/>
                  <a:gd name="T12" fmla="*/ 0 w 515397"/>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397" h="967231">
                    <a:moveTo>
                      <a:pt x="0" y="0"/>
                    </a:moveTo>
                    <a:lnTo>
                      <a:pt x="0" y="967231"/>
                    </a:lnTo>
                    <a:lnTo>
                      <a:pt x="363173" y="727621"/>
                    </a:lnTo>
                    <a:cubicBezTo>
                      <a:pt x="458202" y="664948"/>
                      <a:pt x="515398" y="558836"/>
                      <a:pt x="515398" y="444955"/>
                    </a:cubicBezTo>
                    <a:lnTo>
                      <a:pt x="515398" y="63692"/>
                    </a:lnTo>
                    <a:cubicBezTo>
                      <a:pt x="360880" y="22929"/>
                      <a:pt x="185727" y="0"/>
                      <a:pt x="255" y="0"/>
                    </a:cubicBezTo>
                    <a:cubicBezTo>
                      <a:pt x="127" y="0"/>
                      <a:pt x="127" y="0"/>
                      <a:pt x="0"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18" name="Freeform: Shape 19"/>
              <p:cNvSpPr>
                <a:spLocks/>
              </p:cNvSpPr>
              <p:nvPr/>
            </p:nvSpPr>
            <p:spPr bwMode="auto">
              <a:xfrm>
                <a:off x="1525632" y="1033295"/>
                <a:ext cx="516128" cy="444672"/>
              </a:xfrm>
              <a:custGeom>
                <a:avLst/>
                <a:gdLst>
                  <a:gd name="T0" fmla="*/ 127 w 515270"/>
                  <a:gd name="T1" fmla="*/ 0 h 445336"/>
                  <a:gd name="T2" fmla="*/ 540741 w 515270"/>
                  <a:gd name="T3" fmla="*/ 60995 h 445336"/>
                  <a:gd name="T4" fmla="*/ 540741 w 515270"/>
                  <a:gd name="T5" fmla="*/ 426109 h 445336"/>
                  <a:gd name="T6" fmla="*/ 540741 w 515270"/>
                  <a:gd name="T7" fmla="*/ 426479 h 445336"/>
                  <a:gd name="T8" fmla="*/ 127 w 515270"/>
                  <a:gd name="T9" fmla="*/ 365483 h 445336"/>
                  <a:gd name="T10" fmla="*/ 0 w 515270"/>
                  <a:gd name="T11" fmla="*/ 365483 h 445336"/>
                  <a:gd name="T12" fmla="*/ 0 w 515270"/>
                  <a:gd name="T13" fmla="*/ 0 h 445336"/>
                  <a:gd name="T14" fmla="*/ 127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127" y="0"/>
                    </a:moveTo>
                    <a:cubicBezTo>
                      <a:pt x="185599" y="0"/>
                      <a:pt x="360753" y="22929"/>
                      <a:pt x="515271" y="63692"/>
                    </a:cubicBezTo>
                    <a:lnTo>
                      <a:pt x="515271" y="444954"/>
                    </a:lnTo>
                    <a:cubicBezTo>
                      <a:pt x="515271" y="445082"/>
                      <a:pt x="515271" y="445209"/>
                      <a:pt x="515271" y="445337"/>
                    </a:cubicBezTo>
                    <a:cubicBezTo>
                      <a:pt x="360753" y="404574"/>
                      <a:pt x="185599" y="381644"/>
                      <a:pt x="127" y="381644"/>
                    </a:cubicBezTo>
                    <a:cubicBezTo>
                      <a:pt x="0" y="381644"/>
                      <a:pt x="0" y="381644"/>
                      <a:pt x="0" y="381644"/>
                    </a:cubicBezTo>
                    <a:lnTo>
                      <a:pt x="0" y="0"/>
                    </a:lnTo>
                    <a:cubicBezTo>
                      <a:pt x="127" y="0"/>
                      <a:pt x="127" y="0"/>
                      <a:pt x="127"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grpSp>
        <p:sp>
          <p:nvSpPr>
            <p:cNvPr id="11" name="Freeform: Shape 12"/>
            <p:cNvSpPr>
              <a:spLocks/>
            </p:cNvSpPr>
            <p:nvPr/>
          </p:nvSpPr>
          <p:spPr bwMode="auto">
            <a:xfrm>
              <a:off x="1819428" y="1184166"/>
              <a:ext cx="158809" cy="158811"/>
            </a:xfrm>
            <a:custGeom>
              <a:avLst/>
              <a:gdLst>
                <a:gd name="T0" fmla="*/ 147464 w 159230"/>
                <a:gd name="T1" fmla="*/ 73758 h 159230"/>
                <a:gd name="T2" fmla="*/ 73732 w 159230"/>
                <a:gd name="T3" fmla="*/ 147518 h 159230"/>
                <a:gd name="T4" fmla="*/ 0 w 159230"/>
                <a:gd name="T5" fmla="*/ 73758 h 159230"/>
                <a:gd name="T6" fmla="*/ 73732 w 159230"/>
                <a:gd name="T7" fmla="*/ 0 h 159230"/>
                <a:gd name="T8" fmla="*/ 147464 w 159230"/>
                <a:gd name="T9" fmla="*/ 73758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12" name="Freeform: Shape 13"/>
            <p:cNvSpPr>
              <a:spLocks/>
            </p:cNvSpPr>
            <p:nvPr/>
          </p:nvSpPr>
          <p:spPr bwMode="auto">
            <a:xfrm>
              <a:off x="1589156" y="1147639"/>
              <a:ext cx="168337" cy="168340"/>
            </a:xfrm>
            <a:custGeom>
              <a:avLst/>
              <a:gdLst>
                <a:gd name="T0" fmla="*/ 189141 w 167638"/>
                <a:gd name="T1" fmla="*/ 94617 h 167638"/>
                <a:gd name="T2" fmla="*/ 94568 w 167638"/>
                <a:gd name="T3" fmla="*/ 189237 h 167638"/>
                <a:gd name="T4" fmla="*/ 0 w 167638"/>
                <a:gd name="T5" fmla="*/ 94617 h 167638"/>
                <a:gd name="T6" fmla="*/ 94568 w 167638"/>
                <a:gd name="T7" fmla="*/ 0 h 167638"/>
                <a:gd name="T8" fmla="*/ 189141 w 167638"/>
                <a:gd name="T9" fmla="*/ 94617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13" name="Freeform: Shape 14"/>
            <p:cNvSpPr>
              <a:spLocks/>
            </p:cNvSpPr>
            <p:nvPr/>
          </p:nvSpPr>
          <p:spPr bwMode="auto">
            <a:xfrm>
              <a:off x="1255657" y="1576430"/>
              <a:ext cx="269975" cy="485963"/>
            </a:xfrm>
            <a:custGeom>
              <a:avLst/>
              <a:gdLst>
                <a:gd name="T0" fmla="*/ 247383 w 270819"/>
                <a:gd name="T1" fmla="*/ 68516 h 485844"/>
                <a:gd name="T2" fmla="*/ 134281 w 270819"/>
                <a:gd name="T3" fmla="*/ 0 h 485844"/>
                <a:gd name="T4" fmla="*/ 0 w 270819"/>
                <a:gd name="T5" fmla="*/ 148046 h 485844"/>
                <a:gd name="T6" fmla="*/ 247383 w 270819"/>
                <a:gd name="T7" fmla="*/ 489307 h 485844"/>
                <a:gd name="T8" fmla="*/ 247383 w 270819"/>
                <a:gd name="T9" fmla="*/ 68516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270820" y="68023"/>
                  </a:moveTo>
                  <a:cubicBezTo>
                    <a:pt x="244706" y="27133"/>
                    <a:pt x="199102" y="0"/>
                    <a:pt x="147002" y="0"/>
                  </a:cubicBezTo>
                  <a:cubicBezTo>
                    <a:pt x="65858" y="0"/>
                    <a:pt x="0" y="65858"/>
                    <a:pt x="0" y="147002"/>
                  </a:cubicBezTo>
                  <a:cubicBezTo>
                    <a:pt x="0" y="337824"/>
                    <a:pt x="270820" y="485845"/>
                    <a:pt x="270820" y="485845"/>
                  </a:cubicBezTo>
                  <a:lnTo>
                    <a:pt x="270820" y="68023"/>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14" name="Freeform: Shape 15"/>
            <p:cNvSpPr>
              <a:spLocks/>
            </p:cNvSpPr>
            <p:nvPr/>
          </p:nvSpPr>
          <p:spPr bwMode="auto">
            <a:xfrm>
              <a:off x="1525632" y="1576430"/>
              <a:ext cx="271562" cy="485963"/>
            </a:xfrm>
            <a:custGeom>
              <a:avLst/>
              <a:gdLst>
                <a:gd name="T0" fmla="*/ 0 w 270819"/>
                <a:gd name="T1" fmla="*/ 68516 h 485844"/>
                <a:gd name="T2" fmla="*/ 134059 w 270819"/>
                <a:gd name="T3" fmla="*/ 0 h 485844"/>
                <a:gd name="T4" fmla="*/ 293214 w 270819"/>
                <a:gd name="T5" fmla="*/ 148046 h 485844"/>
                <a:gd name="T6" fmla="*/ 0 w 270819"/>
                <a:gd name="T7" fmla="*/ 489307 h 485844"/>
                <a:gd name="T8" fmla="*/ 0 w 270819"/>
                <a:gd name="T9" fmla="*/ 68516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0" y="68023"/>
                  </a:moveTo>
                  <a:cubicBezTo>
                    <a:pt x="26114" y="27133"/>
                    <a:pt x="71718" y="0"/>
                    <a:pt x="123818" y="0"/>
                  </a:cubicBezTo>
                  <a:cubicBezTo>
                    <a:pt x="204962" y="0"/>
                    <a:pt x="270820" y="65858"/>
                    <a:pt x="270820" y="147002"/>
                  </a:cubicBezTo>
                  <a:cubicBezTo>
                    <a:pt x="270820" y="337824"/>
                    <a:pt x="0" y="485845"/>
                    <a:pt x="0" y="485845"/>
                  </a:cubicBezTo>
                  <a:lnTo>
                    <a:pt x="0" y="68023"/>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15" name="Freeform: Shape 16"/>
            <p:cNvSpPr>
              <a:spLocks/>
            </p:cNvSpPr>
            <p:nvPr/>
          </p:nvSpPr>
          <p:spPr bwMode="auto">
            <a:xfrm>
              <a:off x="1265186" y="885600"/>
              <a:ext cx="262034" cy="85758"/>
            </a:xfrm>
            <a:custGeom>
              <a:avLst/>
              <a:gdLst>
                <a:gd name="T0" fmla="*/ 0 w 260756"/>
                <a:gd name="T1" fmla="*/ 0 h 85092"/>
                <a:gd name="T2" fmla="*/ 300475 w 260756"/>
                <a:gd name="T3" fmla="*/ 0 h 85092"/>
                <a:gd name="T4" fmla="*/ 300475 w 260756"/>
                <a:gd name="T5" fmla="*/ 106677 h 85092"/>
                <a:gd name="T6" fmla="*/ 0 w 260756"/>
                <a:gd name="T7" fmla="*/ 106677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sp>
          <p:nvSpPr>
            <p:cNvPr id="16" name="Freeform: Shape 17"/>
            <p:cNvSpPr>
              <a:spLocks/>
            </p:cNvSpPr>
            <p:nvPr/>
          </p:nvSpPr>
          <p:spPr bwMode="auto">
            <a:xfrm>
              <a:off x="1527220" y="885600"/>
              <a:ext cx="260446" cy="85758"/>
            </a:xfrm>
            <a:custGeom>
              <a:avLst/>
              <a:gdLst>
                <a:gd name="T0" fmla="*/ 0 w 260756"/>
                <a:gd name="T1" fmla="*/ 0 h 85092"/>
                <a:gd name="T2" fmla="*/ 251913 w 260756"/>
                <a:gd name="T3" fmla="*/ 0 h 85092"/>
                <a:gd name="T4" fmla="*/ 251913 w 260756"/>
                <a:gd name="T5" fmla="*/ 106677 h 85092"/>
                <a:gd name="T6" fmla="*/ 0 w 260756"/>
                <a:gd name="T7" fmla="*/ 106677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ro-RO" sz="1348"/>
            </a:p>
          </p:txBody>
        </p:sp>
      </p:grpSp>
      <p:sp>
        <p:nvSpPr>
          <p:cNvPr id="2" name="Title 1"/>
          <p:cNvSpPr>
            <a:spLocks noGrp="1"/>
          </p:cNvSpPr>
          <p:nvPr>
            <p:ph type="title"/>
          </p:nvPr>
        </p:nvSpPr>
        <p:spPr>
          <a:xfrm>
            <a:off x="2160000" y="7288820"/>
            <a:ext cx="10203623" cy="2123263"/>
          </a:xfrm>
        </p:spPr>
        <p:txBody>
          <a:bodyPr anchor="t">
            <a:noAutofit/>
          </a:bodyPr>
          <a:lstStyle>
            <a:lvl1pPr>
              <a:defRPr sz="4943" b="1">
                <a:solidFill>
                  <a:schemeClr val="tx2"/>
                </a:solidFill>
                <a:latin typeface="+mn-lt"/>
              </a:defRPr>
            </a:lvl1pPr>
          </a:lstStyle>
          <a:p>
            <a:endParaRPr lang="ro-RO"/>
          </a:p>
        </p:txBody>
      </p:sp>
      <p:sp>
        <p:nvSpPr>
          <p:cNvPr id="10" name="Text Placeholder 9"/>
          <p:cNvSpPr>
            <a:spLocks noGrp="1"/>
          </p:cNvSpPr>
          <p:nvPr>
            <p:ph type="body" sz="quarter" idx="13"/>
          </p:nvPr>
        </p:nvSpPr>
        <p:spPr>
          <a:xfrm>
            <a:off x="14269500" y="6756719"/>
            <a:ext cx="3387329" cy="2638988"/>
          </a:xfrm>
        </p:spPr>
        <p:txBody>
          <a:bodyPr>
            <a:noAutofit/>
          </a:bodyPr>
          <a:lstStyle>
            <a:lvl1pPr marL="0" indent="0">
              <a:buNone/>
              <a:defRPr sz="24567">
                <a:solidFill>
                  <a:schemeClr val="accent1"/>
                </a:solidFill>
                <a:latin typeface="Calibri Light" panose="020F0302020204030204" pitchFamily="34" charset="0"/>
                <a:cs typeface="Calibri Light" panose="020F0302020204030204" pitchFamily="34" charset="0"/>
              </a:defRPr>
            </a:lvl1pPr>
          </a:lstStyle>
          <a:p>
            <a:pPr lvl="0"/>
            <a:r>
              <a:rPr lang="en-US"/>
              <a:t>Click to edit Master text styles</a:t>
            </a:r>
          </a:p>
        </p:txBody>
      </p:sp>
      <p:sp>
        <p:nvSpPr>
          <p:cNvPr id="21" name="Slide Number Placeholder 4"/>
          <p:cNvSpPr>
            <a:spLocks noGrp="1"/>
          </p:cNvSpPr>
          <p:nvPr>
            <p:ph type="sldNum" sz="quarter" idx="14"/>
          </p:nvPr>
        </p:nvSpPr>
        <p:spPr>
          <a:xfrm>
            <a:off x="-2382" y="9534292"/>
            <a:ext cx="1147763" cy="548181"/>
          </a:xfrm>
        </p:spPr>
        <p:txBody>
          <a:bodyPr/>
          <a:lstStyle>
            <a:lvl1pPr algn="ctr">
              <a:defRPr sz="2172" b="1">
                <a:solidFill>
                  <a:schemeClr val="bg1"/>
                </a:solidFill>
              </a:defRPr>
            </a:lvl1pPr>
          </a:lstStyle>
          <a:p>
            <a:fld id="{6B741BEA-D0AD-46BF-934C-650D48FD9365}" type="slidenum">
              <a:rPr lang="ro-RO" altLang="en-US"/>
              <a:pPr/>
              <a:t>‹#›</a:t>
            </a:fld>
            <a:endParaRPr lang="ro-RO" altLang="en-US"/>
          </a:p>
        </p:txBody>
      </p:sp>
    </p:spTree>
    <p:extLst>
      <p:ext uri="{BB962C8B-B14F-4D97-AF65-F5344CB8AC3E}">
        <p14:creationId xmlns:p14="http://schemas.microsoft.com/office/powerpoint/2010/main" val="25672254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aifs.gov.au/resources/short-articles/too-much-time-screens"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who.int/europe/news/item/23-05-2025-online-lives--offline-consequences" TargetMode="External"/><Relationship Id="rId5" Type="http://schemas.openxmlformats.org/officeDocument/2006/relationships/image" Target="../media/image9.png"/><Relationship Id="rId4" Type="http://schemas.openxmlformats.org/officeDocument/2006/relationships/hyperlink" Target="https://europa.eu/eurobarometer/surveys/detail/3032"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32.emf"/><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oleObject" Target="../embeddings/oleObject2.bin"/><Relationship Id="rId5" Type="http://schemas.openxmlformats.org/officeDocument/2006/relationships/image" Target="../media/image31.e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hyperlink" Target="https://www.sciencedirect.com/science/article/pii/S0149763424000411#bbib72"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europa.eu/eurobarometer/surveys/detail/3032" TargetMode="External"/><Relationship Id="rId5" Type="http://schemas.openxmlformats.org/officeDocument/2006/relationships/hyperlink" Target="https://digigen.eu/news/the-impact-of-technological-transformation-on-the-digital-generation-policy-recommendations/"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hyperlink" Target="https://clinical-practice-and-epidemiology-in-mental-health.com/contents/volumes/V19/e174501792212300/e174501792212300.pdf" TargetMode="Externa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hyperlink" Target="https://www.oecd.org/en/publications/how-s-life-for-children-in-the-digital-age_0854b900-en/full-report/a-comprehensive-approach-to-child-digital-well-being_96b332cb.html#chapter-d1e1701-6145cdfd62"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www.unicef.org/romania/ro/documents/analiza-st%C4%83rii-de-bine-%C8%99i-s%C4%83n%C4%83t%C4%83%C8%9Bii-mintale-%C3%AEn-r%C3%A2ndul-copiilor-din-%C3%AEnv%C4%83%C8%9B%C4%83m%C3%A2ntul-gimnazia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unicef.org/adolescentmentalhealthhub/media/2021/file/Training%20Toolkit_FINAL.pdf" TargetMode="External"/><Relationship Id="rId2" Type="http://schemas.openxmlformats.org/officeDocument/2006/relationships/hyperlink" Target="https://www.who.int/news-room/fact-sheets/detail/adolescent-mental-health" TargetMode="Externa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226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4467815" cy="10304255"/>
            <a:chOff x="0" y="0"/>
            <a:chExt cx="5957087" cy="13739007"/>
          </a:xfrm>
        </p:grpSpPr>
        <p:sp>
          <p:nvSpPr>
            <p:cNvPr id="3" name="Freeform 3"/>
            <p:cNvSpPr/>
            <p:nvPr/>
          </p:nvSpPr>
          <p:spPr>
            <a:xfrm>
              <a:off x="0" y="0"/>
              <a:ext cx="5957062" cy="13738988"/>
            </a:xfrm>
            <a:custGeom>
              <a:avLst/>
              <a:gdLst/>
              <a:ahLst/>
              <a:cxnLst/>
              <a:rect l="l" t="t" r="r" b="b"/>
              <a:pathLst>
                <a:path w="5957062" h="13738988">
                  <a:moveTo>
                    <a:pt x="0" y="0"/>
                  </a:moveTo>
                  <a:lnTo>
                    <a:pt x="5957062" y="0"/>
                  </a:lnTo>
                  <a:lnTo>
                    <a:pt x="5957062" y="13738988"/>
                  </a:lnTo>
                  <a:lnTo>
                    <a:pt x="0" y="13738988"/>
                  </a:lnTo>
                  <a:close/>
                </a:path>
              </a:pathLst>
            </a:custGeom>
            <a:solidFill>
              <a:srgbClr val="01B69B"/>
            </a:solidFill>
          </p:spPr>
        </p:sp>
      </p:grpSp>
      <p:grpSp>
        <p:nvGrpSpPr>
          <p:cNvPr id="4" name="Group 4"/>
          <p:cNvGrpSpPr>
            <a:grpSpLocks noChangeAspect="1"/>
          </p:cNvGrpSpPr>
          <p:nvPr/>
        </p:nvGrpSpPr>
        <p:grpSpPr>
          <a:xfrm>
            <a:off x="1650615" y="878113"/>
            <a:ext cx="1783237" cy="686068"/>
            <a:chOff x="0" y="0"/>
            <a:chExt cx="2377649" cy="914757"/>
          </a:xfrm>
        </p:grpSpPr>
        <p:sp>
          <p:nvSpPr>
            <p:cNvPr id="5" name="Freeform 5"/>
            <p:cNvSpPr/>
            <p:nvPr/>
          </p:nvSpPr>
          <p:spPr>
            <a:xfrm>
              <a:off x="0" y="0"/>
              <a:ext cx="2377694" cy="914781"/>
            </a:xfrm>
            <a:custGeom>
              <a:avLst/>
              <a:gdLst/>
              <a:ahLst/>
              <a:cxnLst/>
              <a:rect l="l" t="t" r="r" b="b"/>
              <a:pathLst>
                <a:path w="2377694" h="914781">
                  <a:moveTo>
                    <a:pt x="0" y="0"/>
                  </a:moveTo>
                  <a:lnTo>
                    <a:pt x="2377694" y="0"/>
                  </a:lnTo>
                  <a:lnTo>
                    <a:pt x="2377694" y="914781"/>
                  </a:lnTo>
                  <a:lnTo>
                    <a:pt x="0" y="914781"/>
                  </a:lnTo>
                  <a:lnTo>
                    <a:pt x="0" y="0"/>
                  </a:lnTo>
                  <a:close/>
                </a:path>
              </a:pathLst>
            </a:custGeom>
            <a:blipFill>
              <a:blip r:embed="rId2"/>
              <a:stretch>
                <a:fillRect l="-15" r="-13" b="2"/>
              </a:stretch>
            </a:blipFill>
          </p:spPr>
        </p:sp>
      </p:grpSp>
      <p:sp>
        <p:nvSpPr>
          <p:cNvPr id="6" name="Freeform 6"/>
          <p:cNvSpPr/>
          <p:nvPr/>
        </p:nvSpPr>
        <p:spPr>
          <a:xfrm>
            <a:off x="558578" y="669321"/>
            <a:ext cx="803564" cy="1167396"/>
          </a:xfrm>
          <a:custGeom>
            <a:avLst/>
            <a:gdLst/>
            <a:ahLst/>
            <a:cxnLst/>
            <a:rect l="l" t="t" r="r" b="b"/>
            <a:pathLst>
              <a:path w="803564" h="1167396">
                <a:moveTo>
                  <a:pt x="0" y="0"/>
                </a:moveTo>
                <a:lnTo>
                  <a:pt x="803564" y="0"/>
                </a:lnTo>
                <a:lnTo>
                  <a:pt x="803564" y="1167396"/>
                </a:lnTo>
                <a:lnTo>
                  <a:pt x="0" y="11673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TextBox 7"/>
          <p:cNvSpPr txBox="1"/>
          <p:nvPr/>
        </p:nvSpPr>
        <p:spPr>
          <a:xfrm rot="-5400000">
            <a:off x="16906820" y="8642462"/>
            <a:ext cx="1313451" cy="342900"/>
          </a:xfrm>
          <a:prstGeom prst="rect">
            <a:avLst/>
          </a:prstGeom>
        </p:spPr>
        <p:txBody>
          <a:bodyPr lIns="0" tIns="0" rIns="0" bIns="0" rtlCol="0" anchor="t">
            <a:spAutoFit/>
          </a:bodyPr>
          <a:lstStyle/>
          <a:p>
            <a:pPr algn="l">
              <a:lnSpc>
                <a:spcPts val="2340"/>
              </a:lnSpc>
            </a:pPr>
            <a:r>
              <a:rPr lang="en-US" sz="1950" b="1" spc="0" dirty="0">
                <a:solidFill>
                  <a:srgbClr val="FFFFFF"/>
                </a:solidFill>
                <a:latin typeface="Calibri (MS) Bold"/>
                <a:ea typeface="Calibri (MS) Bold"/>
                <a:cs typeface="Calibri (MS) Bold"/>
                <a:sym typeface="Calibri (MS) Bold"/>
              </a:rPr>
              <a:t>insp.gov.ro</a:t>
            </a:r>
          </a:p>
        </p:txBody>
      </p:sp>
      <p:sp>
        <p:nvSpPr>
          <p:cNvPr id="8" name="Freeform 8"/>
          <p:cNvSpPr/>
          <p:nvPr/>
        </p:nvSpPr>
        <p:spPr>
          <a:xfrm>
            <a:off x="2956305" y="6801257"/>
            <a:ext cx="3024101" cy="2711859"/>
          </a:xfrm>
          <a:custGeom>
            <a:avLst/>
            <a:gdLst/>
            <a:ahLst/>
            <a:cxnLst/>
            <a:rect l="l" t="t" r="r" b="b"/>
            <a:pathLst>
              <a:path w="3024101" h="2711859">
                <a:moveTo>
                  <a:pt x="0" y="0"/>
                </a:moveTo>
                <a:lnTo>
                  <a:pt x="3024101" y="0"/>
                </a:lnTo>
                <a:lnTo>
                  <a:pt x="3024101" y="2711859"/>
                </a:lnTo>
                <a:lnTo>
                  <a:pt x="0" y="27118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9" name="Group 9"/>
          <p:cNvGrpSpPr/>
          <p:nvPr/>
        </p:nvGrpSpPr>
        <p:grpSpPr>
          <a:xfrm>
            <a:off x="7010400" y="3848100"/>
            <a:ext cx="9906000" cy="2289144"/>
            <a:chOff x="0" y="0"/>
            <a:chExt cx="11129247" cy="3052192"/>
          </a:xfrm>
        </p:grpSpPr>
        <p:sp>
          <p:nvSpPr>
            <p:cNvPr id="10" name="Freeform 10"/>
            <p:cNvSpPr/>
            <p:nvPr/>
          </p:nvSpPr>
          <p:spPr>
            <a:xfrm>
              <a:off x="0" y="0"/>
              <a:ext cx="11129247" cy="3052192"/>
            </a:xfrm>
            <a:custGeom>
              <a:avLst/>
              <a:gdLst/>
              <a:ahLst/>
              <a:cxnLst/>
              <a:rect l="l" t="t" r="r" b="b"/>
              <a:pathLst>
                <a:path w="11129247" h="3052192">
                  <a:moveTo>
                    <a:pt x="0" y="0"/>
                  </a:moveTo>
                  <a:lnTo>
                    <a:pt x="11129247" y="0"/>
                  </a:lnTo>
                  <a:lnTo>
                    <a:pt x="11129247" y="3052192"/>
                  </a:lnTo>
                  <a:lnTo>
                    <a:pt x="0" y="3052192"/>
                  </a:lnTo>
                  <a:close/>
                </a:path>
              </a:pathLst>
            </a:custGeom>
            <a:solidFill>
              <a:srgbClr val="000000">
                <a:alpha val="0"/>
              </a:srgbClr>
            </a:solidFill>
          </p:spPr>
        </p:sp>
        <p:sp>
          <p:nvSpPr>
            <p:cNvPr id="11" name="TextBox 11"/>
            <p:cNvSpPr txBox="1"/>
            <p:nvPr/>
          </p:nvSpPr>
          <p:spPr>
            <a:xfrm>
              <a:off x="0" y="-38100"/>
              <a:ext cx="11129247" cy="3090292"/>
            </a:xfrm>
            <a:prstGeom prst="rect">
              <a:avLst/>
            </a:prstGeom>
          </p:spPr>
          <p:txBody>
            <a:bodyPr lIns="0" tIns="0" rIns="0" bIns="0" rtlCol="0" anchor="b"/>
            <a:lstStyle/>
            <a:p>
              <a:pPr algn="ctr">
                <a:lnSpc>
                  <a:spcPts val="4294"/>
                </a:lnSpc>
              </a:pPr>
              <a:r>
                <a:rPr lang="en-US" sz="3976" b="1" spc="0" dirty="0">
                  <a:solidFill>
                    <a:srgbClr val="FFFFFF"/>
                  </a:solidFill>
                  <a:latin typeface="Calibri (MS) Bold"/>
                  <a:ea typeface="Calibri (MS) Bold"/>
                  <a:cs typeface="Calibri (MS) Bold"/>
                  <a:sym typeface="Calibri (MS) Bold"/>
                </a:rPr>
                <a:t>CAMPANIA  </a:t>
              </a:r>
            </a:p>
            <a:p>
              <a:pPr algn="ctr">
                <a:lnSpc>
                  <a:spcPts val="4294"/>
                </a:lnSpc>
              </a:pPr>
              <a:r>
                <a:rPr lang="en-US" sz="3976" b="1" spc="0" dirty="0">
                  <a:solidFill>
                    <a:srgbClr val="FFFFFF"/>
                  </a:solidFill>
                  <a:latin typeface="Calibri (MS) Bold"/>
                  <a:ea typeface="Calibri (MS) Bold"/>
                  <a:cs typeface="Calibri (MS) Bold"/>
                  <a:sym typeface="Calibri (MS) Bold"/>
                </a:rPr>
                <a:t>Promovarea </a:t>
              </a:r>
              <a:r>
                <a:rPr lang="ro-RO" sz="3976" b="1" spc="0" dirty="0">
                  <a:solidFill>
                    <a:srgbClr val="FFFFFF"/>
                  </a:solidFill>
                  <a:latin typeface="Calibri (MS) Bold"/>
                  <a:ea typeface="Calibri (MS) Bold"/>
                  <a:cs typeface="Calibri (MS) Bold"/>
                  <a:sym typeface="Calibri (MS) Bold"/>
                </a:rPr>
                <a:t>sănătății mintale</a:t>
              </a:r>
            </a:p>
            <a:p>
              <a:pPr algn="ctr">
                <a:lnSpc>
                  <a:spcPts val="4294"/>
                </a:lnSpc>
              </a:pPr>
              <a:r>
                <a:rPr lang="en-US" sz="3976" b="1" dirty="0" err="1">
                  <a:solidFill>
                    <a:srgbClr val="FFFFFF"/>
                  </a:solidFill>
                  <a:latin typeface="Calibri (MS) Bold"/>
                  <a:ea typeface="Calibri (MS) Bold"/>
                  <a:cs typeface="Calibri (MS) Bold"/>
                  <a:sym typeface="Calibri (MS) Bold"/>
                </a:rPr>
                <a:t>Bunăstarea</a:t>
              </a:r>
              <a:r>
                <a:rPr lang="en-US" sz="3976" b="1" dirty="0">
                  <a:solidFill>
                    <a:srgbClr val="FFFFFF"/>
                  </a:solidFill>
                  <a:latin typeface="Calibri (MS) Bold"/>
                  <a:ea typeface="Calibri (MS) Bold"/>
                  <a:cs typeface="Calibri (MS) Bold"/>
                  <a:sym typeface="Calibri (MS) Bold"/>
                </a:rPr>
                <a:t> </a:t>
              </a:r>
              <a:r>
                <a:rPr lang="en-US" sz="3976" b="1" dirty="0" err="1">
                  <a:solidFill>
                    <a:srgbClr val="FFFFFF"/>
                  </a:solidFill>
                  <a:latin typeface="Calibri (MS) Bold"/>
                  <a:ea typeface="Calibri (MS) Bold"/>
                  <a:cs typeface="Calibri (MS) Bold"/>
                  <a:sym typeface="Calibri (MS) Bold"/>
                </a:rPr>
                <a:t>emoțională</a:t>
              </a:r>
              <a:r>
                <a:rPr lang="en-US" sz="3976" b="1" dirty="0">
                  <a:solidFill>
                    <a:srgbClr val="FFFFFF"/>
                  </a:solidFill>
                  <a:latin typeface="Calibri (MS) Bold"/>
                  <a:ea typeface="Calibri (MS) Bold"/>
                  <a:cs typeface="Calibri (MS) Bold"/>
                  <a:sym typeface="Calibri (MS) Bold"/>
                </a:rPr>
                <a:t> vs. </a:t>
              </a:r>
              <a:r>
                <a:rPr lang="en-US" sz="3976" b="1" dirty="0" err="1">
                  <a:solidFill>
                    <a:srgbClr val="FFFFFF"/>
                  </a:solidFill>
                  <a:latin typeface="Calibri (MS) Bold"/>
                  <a:ea typeface="Calibri (MS) Bold"/>
                  <a:cs typeface="Calibri (MS) Bold"/>
                  <a:sym typeface="Calibri (MS) Bold"/>
                </a:rPr>
                <a:t>dependența</a:t>
              </a:r>
              <a:r>
                <a:rPr lang="en-US" sz="3976" b="1" dirty="0">
                  <a:solidFill>
                    <a:srgbClr val="FFFFFF"/>
                  </a:solidFill>
                  <a:latin typeface="Calibri (MS) Bold"/>
                  <a:ea typeface="Calibri (MS) Bold"/>
                  <a:cs typeface="Calibri (MS) Bold"/>
                  <a:sym typeface="Calibri (MS) Bold"/>
                </a:rPr>
                <a:t> </a:t>
              </a:r>
              <a:r>
                <a:rPr lang="en-US" sz="3976" b="1" dirty="0" err="1">
                  <a:solidFill>
                    <a:srgbClr val="FFFFFF"/>
                  </a:solidFill>
                  <a:latin typeface="Calibri (MS) Bold"/>
                  <a:ea typeface="Calibri (MS) Bold"/>
                  <a:cs typeface="Calibri (MS) Bold"/>
                  <a:sym typeface="Calibri (MS) Bold"/>
                </a:rPr>
                <a:t>digitală</a:t>
              </a:r>
              <a:endParaRPr lang="en-US" sz="3976" b="1" spc="0" dirty="0">
                <a:solidFill>
                  <a:srgbClr val="FFFFFF"/>
                </a:solidFill>
                <a:latin typeface="Calibri (MS) Bold"/>
                <a:ea typeface="Calibri (MS) Bold"/>
                <a:cs typeface="Calibri (MS) Bold"/>
                <a:sym typeface="Calibri (MS) Bold"/>
              </a:endParaRPr>
            </a:p>
          </p:txBody>
        </p:sp>
      </p:grpSp>
      <p:sp>
        <p:nvSpPr>
          <p:cNvPr id="12" name="TextBox 12"/>
          <p:cNvSpPr txBox="1"/>
          <p:nvPr/>
        </p:nvSpPr>
        <p:spPr>
          <a:xfrm>
            <a:off x="8308080" y="6591300"/>
            <a:ext cx="6513576" cy="700705"/>
          </a:xfrm>
          <a:prstGeom prst="rect">
            <a:avLst/>
          </a:prstGeom>
        </p:spPr>
        <p:txBody>
          <a:bodyPr lIns="0" tIns="0" rIns="0" bIns="0" rtlCol="0" anchor="t">
            <a:spAutoFit/>
          </a:bodyPr>
          <a:lstStyle/>
          <a:p>
            <a:pPr algn="ctr">
              <a:lnSpc>
                <a:spcPts val="2701"/>
              </a:lnSpc>
            </a:pPr>
            <a:r>
              <a:rPr lang="ro-RO" sz="2800" dirty="0">
                <a:solidFill>
                  <a:schemeClr val="bg1"/>
                </a:solidFill>
                <a:latin typeface="Calibri (MS)" panose="020B0604020202020204" charset="0"/>
                <a:ea typeface="Calibri (MS)"/>
                <a:cs typeface="Calibri (MS)" panose="020B0604020202020204" charset="0"/>
                <a:sym typeface="Calibri (MS)"/>
              </a:rPr>
              <a:t>Ianuarie</a:t>
            </a:r>
            <a:r>
              <a:rPr lang="en-US" sz="2800" spc="0" dirty="0">
                <a:solidFill>
                  <a:schemeClr val="bg1"/>
                </a:solidFill>
                <a:latin typeface="Calibri (MS)" panose="020B0604020202020204" charset="0"/>
                <a:ea typeface="Calibri (MS)"/>
                <a:cs typeface="Calibri (MS)" panose="020B0604020202020204" charset="0"/>
                <a:sym typeface="Calibri (MS)"/>
              </a:rPr>
              <a:t> – </a:t>
            </a:r>
            <a:r>
              <a:rPr lang="ro-RO" sz="2800" dirty="0">
                <a:solidFill>
                  <a:schemeClr val="bg1"/>
                </a:solidFill>
                <a:latin typeface="Calibri (MS)" panose="020B0604020202020204" charset="0"/>
                <a:ea typeface="Calibri (MS)"/>
                <a:cs typeface="Calibri (MS)" panose="020B0604020202020204" charset="0"/>
                <a:sym typeface="Calibri (MS)"/>
              </a:rPr>
              <a:t>Februarie</a:t>
            </a:r>
            <a:r>
              <a:rPr lang="en-US" sz="2800" spc="0" dirty="0">
                <a:solidFill>
                  <a:schemeClr val="bg1"/>
                </a:solidFill>
                <a:latin typeface="Calibri (MS)" panose="020B0604020202020204" charset="0"/>
                <a:ea typeface="Calibri (MS)"/>
                <a:cs typeface="Calibri (MS)" panose="020B0604020202020204" charset="0"/>
                <a:sym typeface="Calibri (MS)"/>
              </a:rPr>
              <a:t>  202</a:t>
            </a:r>
            <a:r>
              <a:rPr lang="ro-RO" sz="2800" spc="0" dirty="0">
                <a:solidFill>
                  <a:schemeClr val="bg1"/>
                </a:solidFill>
                <a:latin typeface="Calibri (MS)" panose="020B0604020202020204" charset="0"/>
                <a:ea typeface="Calibri (MS)"/>
                <a:cs typeface="Calibri (MS)" panose="020B0604020202020204" charset="0"/>
                <a:sym typeface="Calibri (MS)"/>
              </a:rPr>
              <a:t>6</a:t>
            </a:r>
            <a:endParaRPr lang="en-US" sz="2800" spc="0" dirty="0">
              <a:solidFill>
                <a:schemeClr val="bg1"/>
              </a:solidFill>
              <a:latin typeface="Calibri (MS)" panose="020B0604020202020204" charset="0"/>
              <a:ea typeface="Calibri (MS)"/>
              <a:cs typeface="Calibri (MS)" panose="020B0604020202020204" charset="0"/>
              <a:sym typeface="Calibri (MS)"/>
            </a:endParaRPr>
          </a:p>
          <a:p>
            <a:pPr algn="ctr">
              <a:lnSpc>
                <a:spcPts val="2701"/>
              </a:lnSpc>
            </a:pPr>
            <a:endParaRPr lang="en-US" sz="2800" spc="0" dirty="0">
              <a:solidFill>
                <a:schemeClr val="bg1"/>
              </a:solidFill>
              <a:latin typeface="Calibri (MS)" panose="020B0604020202020204" charset="0"/>
              <a:ea typeface="Calibri (MS)"/>
              <a:cs typeface="Calibri (MS)" panose="020B0604020202020204" charset="0"/>
              <a:sym typeface="Calibri (MS)"/>
            </a:endParaRPr>
          </a:p>
        </p:txBody>
      </p:sp>
      <p:pic>
        <p:nvPicPr>
          <p:cNvPr id="13" name="Imagin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3388" y="2515218"/>
            <a:ext cx="2341019" cy="235073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549125"/>
            <a:chOff x="0" y="0"/>
            <a:chExt cx="1527717" cy="732166"/>
          </a:xfrm>
        </p:grpSpPr>
        <p:sp>
          <p:nvSpPr>
            <p:cNvPr id="7" name="Freeform 7"/>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8" name="TextBox 8"/>
            <p:cNvSpPr txBox="1"/>
            <p:nvPr/>
          </p:nvSpPr>
          <p:spPr>
            <a:xfrm>
              <a:off x="0" y="-47625"/>
              <a:ext cx="1527717" cy="779791"/>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13</a:t>
              </a:r>
            </a:p>
          </p:txBody>
        </p:sp>
      </p:grpSp>
      <p:sp>
        <p:nvSpPr>
          <p:cNvPr id="9" name="TextBox 9"/>
          <p:cNvSpPr txBox="1"/>
          <p:nvPr/>
        </p:nvSpPr>
        <p:spPr>
          <a:xfrm>
            <a:off x="2819399" y="2658161"/>
            <a:ext cx="14325600" cy="1500411"/>
          </a:xfrm>
          <a:prstGeom prst="rect">
            <a:avLst/>
          </a:prstGeom>
        </p:spPr>
        <p:txBody>
          <a:bodyPr wrap="square" lIns="0" tIns="0" rIns="0" bIns="0" rtlCol="0" anchor="t">
            <a:spAutoFit/>
          </a:bodyPr>
          <a:lstStyle/>
          <a:p>
            <a:pPr algn="l">
              <a:lnSpc>
                <a:spcPts val="2917"/>
              </a:lnSpc>
            </a:pPr>
            <a:r>
              <a:rPr lang="en-US" sz="3600" b="1" dirty="0" err="1">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Sloganul</a:t>
            </a:r>
            <a:r>
              <a:rPr lang="en-US" sz="36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3600" b="1" dirty="0" err="1">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campaniei</a:t>
            </a:r>
            <a:endParaRPr lang="en-US" sz="36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l">
              <a:lnSpc>
                <a:spcPts val="4375"/>
              </a:lnSpc>
            </a:pPr>
            <a:endParaRPr lang="en-US" sz="2701" b="1" spc="0" dirty="0">
              <a:solidFill>
                <a:srgbClr val="005D79"/>
              </a:solidFill>
              <a:latin typeface="Calibri (MS) Bold"/>
              <a:ea typeface="Calibri (MS) Bold"/>
              <a:cs typeface="Calibri (MS) Bold"/>
              <a:sym typeface="Calibri (MS) Bold"/>
            </a:endParaRPr>
          </a:p>
          <a:p>
            <a:pPr algn="ctr">
              <a:lnSpc>
                <a:spcPts val="4375"/>
              </a:lnSpc>
            </a:pPr>
            <a:r>
              <a:rPr lang="en-GB" sz="3600" dirty="0">
                <a:latin typeface="Calibri (MS) Bold Italics"/>
                <a:ea typeface="Calibri (MS) Bold Italics"/>
                <a:cs typeface="Calibri (MS) Bold Italics"/>
                <a:sym typeface="Calibri (MS) Bold Italics"/>
              </a:rPr>
              <a:t>”FII CONȘTIENT! VIAȚA TRĂITĂ ONLINE ARE CONSECINȚE OFFLINE!”</a:t>
            </a:r>
            <a:endParaRPr lang="ro-RO" sz="3600" dirty="0">
              <a:latin typeface="Calibri (MS) Bold Italics"/>
              <a:ea typeface="Calibri (MS) Bold Italics"/>
              <a:cs typeface="Calibri (MS) Bold Italics"/>
              <a:sym typeface="Calibri (MS) Bold Italics"/>
            </a:endParaRPr>
          </a:p>
        </p:txBody>
      </p:sp>
      <p:pic>
        <p:nvPicPr>
          <p:cNvPr id="11" name="Imagine 10">
            <a:extLst>
              <a:ext uri="{FF2B5EF4-FFF2-40B4-BE49-F238E27FC236}">
                <a16:creationId xmlns:a16="http://schemas.microsoft.com/office/drawing/2014/main" id="{62DBC314-82CE-4183-8C2C-33FDEBA22E5A}"/>
              </a:ext>
            </a:extLst>
          </p:cNvPr>
          <p:cNvPicPr>
            <a:picLocks noChangeAspect="1"/>
          </p:cNvPicPr>
          <p:nvPr/>
        </p:nvPicPr>
        <p:blipFill>
          <a:blip r:embed="rId4">
            <a:alphaModFix amt="58000"/>
          </a:blip>
          <a:stretch>
            <a:fillRect/>
          </a:stretch>
        </p:blipFill>
        <p:spPr>
          <a:xfrm>
            <a:off x="5780228" y="4202969"/>
            <a:ext cx="8403941" cy="5617284"/>
          </a:xfrm>
          <a:prstGeom prst="rect">
            <a:avLst/>
          </a:prstGeom>
          <a:effectLst>
            <a:softEdge rad="533400"/>
          </a:effectLst>
        </p:spPr>
      </p:pic>
      <p:sp>
        <p:nvSpPr>
          <p:cNvPr id="12" name="TextBox 9"/>
          <p:cNvSpPr txBox="1"/>
          <p:nvPr/>
        </p:nvSpPr>
        <p:spPr>
          <a:xfrm>
            <a:off x="2819399" y="830048"/>
            <a:ext cx="14325600" cy="1724126"/>
          </a:xfrm>
          <a:prstGeom prst="rect">
            <a:avLst/>
          </a:prstGeom>
        </p:spPr>
        <p:txBody>
          <a:bodyPr wrap="square" lIns="0" tIns="0" rIns="0" bIns="0" rtlCol="0" anchor="t">
            <a:spAutoFit/>
          </a:bodyPr>
          <a:lstStyle/>
          <a:p>
            <a:pPr>
              <a:lnSpc>
                <a:spcPts val="2917"/>
              </a:lnSpc>
            </a:pPr>
            <a:r>
              <a:rPr lang="en-US" sz="3600" b="1" spc="0" dirty="0" err="1">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Perioada</a:t>
            </a:r>
            <a:r>
              <a:rPr lang="en-US" sz="3600" b="1" spc="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 de </a:t>
            </a:r>
            <a:r>
              <a:rPr lang="en-US" sz="3600" b="1" spc="0" dirty="0" err="1">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derulare</a:t>
            </a:r>
            <a:r>
              <a:rPr lang="en-US" sz="3600" b="1" spc="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 a </a:t>
            </a:r>
            <a:r>
              <a:rPr lang="en-US" sz="3600" b="1" spc="0" dirty="0" err="1">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campaniei</a:t>
            </a:r>
            <a:endParaRPr lang="en-US" sz="3600" b="1" spc="0"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ctr">
              <a:lnSpc>
                <a:spcPts val="2917"/>
              </a:lnSpc>
            </a:pPr>
            <a:endParaRPr lang="en-US" sz="2701" b="1" spc="0" dirty="0">
              <a:solidFill>
                <a:srgbClr val="005D79"/>
              </a:solidFill>
              <a:latin typeface="Calibri (MS) Bold"/>
              <a:ea typeface="Calibri (MS) Bold"/>
              <a:cs typeface="Calibri (MS) Bold"/>
              <a:sym typeface="Calibri (MS) Bold"/>
            </a:endParaRPr>
          </a:p>
          <a:p>
            <a:pPr algn="ctr">
              <a:lnSpc>
                <a:spcPts val="4375"/>
              </a:lnSpc>
            </a:pPr>
            <a:r>
              <a:rPr lang="ro-RO" sz="2800" b="1" dirty="0">
                <a:latin typeface="Calibri (MS) Bold"/>
                <a:ea typeface="Calibri (MS) Bold"/>
                <a:cs typeface="Calibri (MS) Bold"/>
                <a:sym typeface="Calibri (MS) Bold"/>
              </a:rPr>
              <a:t>IANUARIE</a:t>
            </a:r>
            <a:r>
              <a:rPr lang="en-US" sz="2800" b="1" spc="0" dirty="0">
                <a:latin typeface="Calibri (MS) Bold"/>
                <a:ea typeface="Calibri (MS) Bold"/>
                <a:cs typeface="Calibri (MS) Bold"/>
                <a:sym typeface="Calibri (MS) Bold"/>
              </a:rPr>
              <a:t> – </a:t>
            </a:r>
            <a:r>
              <a:rPr lang="ro-RO" sz="2800" b="1" spc="0" dirty="0">
                <a:latin typeface="Calibri (MS) Bold"/>
                <a:ea typeface="Calibri (MS) Bold"/>
                <a:cs typeface="Calibri (MS) Bold"/>
                <a:sym typeface="Calibri (MS) Bold"/>
              </a:rPr>
              <a:t>FEBRUARIE 2026</a:t>
            </a:r>
            <a:endParaRPr lang="en-US" sz="2800" b="1" spc="0" dirty="0">
              <a:latin typeface="Calibri (MS) Bold"/>
              <a:ea typeface="Calibri (MS) Bold"/>
              <a:cs typeface="Calibri (MS) Bold"/>
              <a:sym typeface="Calibri (MS) Bold"/>
            </a:endParaRPr>
          </a:p>
          <a:p>
            <a:pPr algn="ctr">
              <a:lnSpc>
                <a:spcPts val="2917"/>
              </a:lnSpc>
            </a:pPr>
            <a:endParaRPr lang="en-US" sz="4051" b="1" spc="0" dirty="0">
              <a:solidFill>
                <a:srgbClr val="C00000"/>
              </a:solidFill>
              <a:latin typeface="Calibri (MS) Bold"/>
              <a:ea typeface="Calibri (MS) Bold"/>
              <a:cs typeface="Calibri (MS) Bold"/>
              <a:sym typeface="Calibri (MS) Bold"/>
            </a:endParaRPr>
          </a:p>
        </p:txBody>
      </p:sp>
      <p:sp>
        <p:nvSpPr>
          <p:cNvPr id="13" name="Dreptunghi 12"/>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549125"/>
            <a:chOff x="0" y="0"/>
            <a:chExt cx="1527717" cy="732166"/>
          </a:xfrm>
        </p:grpSpPr>
        <p:sp>
          <p:nvSpPr>
            <p:cNvPr id="7" name="Freeform 7"/>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8" name="TextBox 8"/>
            <p:cNvSpPr txBox="1"/>
            <p:nvPr/>
          </p:nvSpPr>
          <p:spPr>
            <a:xfrm>
              <a:off x="0" y="-47625"/>
              <a:ext cx="1527717" cy="779791"/>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11</a:t>
              </a:r>
            </a:p>
          </p:txBody>
        </p:sp>
      </p:grpSp>
      <p:sp>
        <p:nvSpPr>
          <p:cNvPr id="11" name="TextBox 11"/>
          <p:cNvSpPr txBox="1"/>
          <p:nvPr/>
        </p:nvSpPr>
        <p:spPr>
          <a:xfrm>
            <a:off x="1216977" y="2171700"/>
            <a:ext cx="11774426" cy="5668218"/>
          </a:xfrm>
          <a:prstGeom prst="rect">
            <a:avLst/>
          </a:prstGeom>
        </p:spPr>
        <p:txBody>
          <a:bodyPr wrap="square" lIns="0" tIns="0" rIns="0" bIns="0" rtlCol="0" anchor="t">
            <a:spAutoFit/>
          </a:bodyPr>
          <a:lstStyle/>
          <a:p>
            <a:pPr algn="just">
              <a:lnSpc>
                <a:spcPts val="2917"/>
              </a:lnSpc>
            </a:pPr>
            <a:r>
              <a:rPr lang="en-US" sz="3600" b="1" spc="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Obiectivele</a:t>
            </a:r>
            <a:r>
              <a:rPr lang="en-US" sz="3600" b="1" spc="0"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3600" b="1" spc="0"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campaniei</a:t>
            </a:r>
            <a:endParaRPr lang="ro-RO" sz="3600" b="1" spc="0"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just">
              <a:lnSpc>
                <a:spcPts val="2917"/>
              </a:lnSpc>
            </a:pPr>
            <a:endParaRPr lang="en-US" sz="2700" b="1" spc="0" dirty="0">
              <a:latin typeface="Calibri" panose="020F0502020204030204" pitchFamily="34" charset="0"/>
              <a:ea typeface="Calibri" panose="020F0502020204030204" pitchFamily="34" charset="0"/>
              <a:cs typeface="Calibri" panose="020F0502020204030204" pitchFamily="34" charset="0"/>
              <a:sym typeface="Calibri (MS) Bold"/>
            </a:endParaRPr>
          </a:p>
          <a:p>
            <a:pPr marL="518362" lvl="1" indent="-259181" algn="just">
              <a:buFont typeface="Arial"/>
              <a:buChar char="•"/>
            </a:pP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Creșterea gradului de conștientizare în rândul</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copiilor</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 tinerilor</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familiilor</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acestora</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 cu privire la</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efecte</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le dăunătoare ale utilizării problematice a tehnologiei digitale </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asupra</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sănătății</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 mintale</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d</a:t>
            </a: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ar</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 și </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a </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bunăstării</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a:t>
            </a:r>
          </a:p>
          <a:p>
            <a:pPr marL="518362" lvl="1" indent="-259181" algn="just">
              <a:buFont typeface="Arial"/>
              <a:buChar char="•"/>
            </a:pPr>
            <a:endParaRPr lang="en-US" sz="3200" dirty="0">
              <a:latin typeface="Calibri" panose="020F0502020204030204" pitchFamily="34" charset="0"/>
              <a:ea typeface="Calibri" panose="020F0502020204030204" pitchFamily="34" charset="0"/>
              <a:cs typeface="Calibri" panose="020F0502020204030204" pitchFamily="34" charset="0"/>
              <a:sym typeface="Calibri (MS) Bold"/>
            </a:endParaRPr>
          </a:p>
          <a:p>
            <a:pPr marL="518362" lvl="1" indent="-259181" algn="just">
              <a:buFont typeface="Arial"/>
              <a:buChar char="•"/>
            </a:pPr>
            <a:r>
              <a:rPr lang="en-US" sz="3200" dirty="0" err="1">
                <a:latin typeface="Calibri" panose="020F0502020204030204" pitchFamily="34" charset="0"/>
                <a:ea typeface="Calibri" panose="020F0502020204030204" pitchFamily="34" charset="0"/>
                <a:cs typeface="Calibri" panose="020F0502020204030204" pitchFamily="34" charset="0"/>
                <a:sym typeface="Calibri (MS) Bold"/>
              </a:rPr>
              <a:t>Promovarea</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it-IT" sz="3200" dirty="0">
                <a:latin typeface="Calibri" panose="020F0502020204030204" pitchFamily="34" charset="0"/>
                <a:ea typeface="Calibri" panose="020F0502020204030204" pitchFamily="34" charset="0"/>
                <a:cs typeface="Calibri" panose="020F0502020204030204" pitchFamily="34" charset="0"/>
                <a:sym typeface="Calibri (MS) Bold"/>
              </a:rPr>
              <a:t>alternativelor</a:t>
            </a: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 sănătoase</a:t>
            </a:r>
            <a:r>
              <a:rPr lang="it-IT" sz="3200" dirty="0">
                <a:latin typeface="Calibri" panose="020F0502020204030204" pitchFamily="34" charset="0"/>
                <a:ea typeface="Calibri" panose="020F0502020204030204" pitchFamily="34" charset="0"/>
                <a:cs typeface="Calibri" panose="020F0502020204030204" pitchFamily="34" charset="0"/>
                <a:sym typeface="Calibri (MS) Bold"/>
              </a:rPr>
              <a:t> cu privire la comportamentele care implică asumarea unor riscuri</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a:t>
            </a:r>
          </a:p>
          <a:p>
            <a:pPr marL="518362" lvl="1" indent="-259181" algn="just">
              <a:buFont typeface="Arial"/>
              <a:buChar char="•"/>
            </a:pPr>
            <a:endParaRPr lang="en-US" sz="3200" dirty="0">
              <a:latin typeface="Calibri" panose="020F0502020204030204" pitchFamily="34" charset="0"/>
              <a:ea typeface="Calibri" panose="020F0502020204030204" pitchFamily="34" charset="0"/>
              <a:cs typeface="Calibri" panose="020F0502020204030204" pitchFamily="34" charset="0"/>
              <a:sym typeface="Calibri (MS) Bold"/>
            </a:endParaRPr>
          </a:p>
          <a:p>
            <a:pPr marL="518362" lvl="1" indent="-259181" algn="just">
              <a:buFont typeface="Arial"/>
              <a:buChar char="•"/>
            </a:pPr>
            <a:r>
              <a:rPr lang="ro-RO" sz="3200" dirty="0">
                <a:latin typeface="Calibri" panose="020F0502020204030204" pitchFamily="34" charset="0"/>
                <a:ea typeface="Calibri" panose="020F0502020204030204" pitchFamily="34" charset="0"/>
                <a:cs typeface="Calibri" panose="020F0502020204030204" pitchFamily="34" charset="0"/>
                <a:sym typeface="Calibri (MS) Bold"/>
              </a:rPr>
              <a:t>Încurajarea populației și decidenților să investească</a:t>
            </a:r>
            <a:r>
              <a:rPr lang="it-IT" sz="3200" dirty="0">
                <a:latin typeface="Calibri" panose="020F0502020204030204" pitchFamily="34" charset="0"/>
                <a:ea typeface="Calibri" panose="020F0502020204030204" pitchFamily="34" charset="0"/>
                <a:cs typeface="Calibri" panose="020F0502020204030204" pitchFamily="34" charset="0"/>
                <a:sym typeface="Calibri (MS) Bold"/>
              </a:rPr>
              <a:t> în alternative offline la divertismentul</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 </a:t>
            </a:r>
            <a:r>
              <a:rPr lang="it-IT" sz="3200" dirty="0">
                <a:latin typeface="Calibri" panose="020F0502020204030204" pitchFamily="34" charset="0"/>
                <a:ea typeface="Calibri" panose="020F0502020204030204" pitchFamily="34" charset="0"/>
                <a:cs typeface="Calibri" panose="020F0502020204030204" pitchFamily="34" charset="0"/>
                <a:sym typeface="Calibri (MS) Bold"/>
              </a:rPr>
              <a:t>bazat pe ecran</a:t>
            </a:r>
            <a:r>
              <a:rPr lang="en-US" sz="3200" dirty="0">
                <a:latin typeface="Calibri" panose="020F0502020204030204" pitchFamily="34" charset="0"/>
                <a:ea typeface="Calibri" panose="020F0502020204030204" pitchFamily="34" charset="0"/>
                <a:cs typeface="Calibri" panose="020F0502020204030204" pitchFamily="34" charset="0"/>
                <a:sym typeface="Calibri (MS) Bold"/>
              </a:rPr>
              <a:t>.</a:t>
            </a:r>
            <a:endParaRPr lang="ro-RO" sz="3200" b="1" dirty="0">
              <a:latin typeface="Calibri" panose="020F0502020204030204" pitchFamily="34" charset="0"/>
              <a:ea typeface="Calibri" panose="020F0502020204030204" pitchFamily="34" charset="0"/>
              <a:cs typeface="Calibri" panose="020F0502020204030204" pitchFamily="34" charset="0"/>
              <a:sym typeface="Calibri (MS) Bold"/>
            </a:endParaRPr>
          </a:p>
        </p:txBody>
      </p:sp>
      <p:sp>
        <p:nvSpPr>
          <p:cNvPr id="12" name="Rectangle 1">
            <a:extLst>
              <a:ext uri="{FF2B5EF4-FFF2-40B4-BE49-F238E27FC236}">
                <a16:creationId xmlns:a16="http://schemas.microsoft.com/office/drawing/2014/main" id="{83713608-8987-4333-8185-69353686A4D1}"/>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13" name="Dreptunghi 12"/>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pic>
        <p:nvPicPr>
          <p:cNvPr id="17" name="Imagine 16">
            <a:extLst>
              <a:ext uri="{FF2B5EF4-FFF2-40B4-BE49-F238E27FC236}">
                <a16:creationId xmlns:a16="http://schemas.microsoft.com/office/drawing/2014/main" id="{DFC5D118-545E-6876-68AE-B852146B0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61594" y="109293"/>
            <a:ext cx="4727674" cy="10068413"/>
          </a:xfrm>
          <a:prstGeom prst="rect">
            <a:avLst/>
          </a:prstGeom>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754968"/>
            <a:chOff x="0" y="0"/>
            <a:chExt cx="1527717" cy="1006624"/>
          </a:xfrm>
        </p:grpSpPr>
        <p:sp>
          <p:nvSpPr>
            <p:cNvPr id="7" name="Freeform 7"/>
            <p:cNvSpPr/>
            <p:nvPr/>
          </p:nvSpPr>
          <p:spPr>
            <a:xfrm>
              <a:off x="0" y="0"/>
              <a:ext cx="1527717" cy="1006624"/>
            </a:xfrm>
            <a:custGeom>
              <a:avLst/>
              <a:gdLst/>
              <a:ahLst/>
              <a:cxnLst/>
              <a:rect l="l" t="t" r="r" b="b"/>
              <a:pathLst>
                <a:path w="1527717" h="1006624">
                  <a:moveTo>
                    <a:pt x="0" y="0"/>
                  </a:moveTo>
                  <a:lnTo>
                    <a:pt x="1527717" y="0"/>
                  </a:lnTo>
                  <a:lnTo>
                    <a:pt x="1527717" y="1006624"/>
                  </a:lnTo>
                  <a:lnTo>
                    <a:pt x="0" y="1006624"/>
                  </a:lnTo>
                  <a:close/>
                </a:path>
              </a:pathLst>
            </a:custGeom>
            <a:solidFill>
              <a:srgbClr val="000000">
                <a:alpha val="0"/>
              </a:srgbClr>
            </a:solidFill>
          </p:spPr>
        </p:sp>
        <p:sp>
          <p:nvSpPr>
            <p:cNvPr id="8" name="TextBox 8"/>
            <p:cNvSpPr txBox="1"/>
            <p:nvPr/>
          </p:nvSpPr>
          <p:spPr>
            <a:xfrm>
              <a:off x="0" y="-47625"/>
              <a:ext cx="1527717" cy="1054249"/>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12</a:t>
              </a:r>
            </a:p>
          </p:txBody>
        </p:sp>
      </p:grpSp>
      <p:sp>
        <p:nvSpPr>
          <p:cNvPr id="10" name="Dreptunghi 9"/>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12" name="CasetăText 11"/>
          <p:cNvSpPr txBox="1"/>
          <p:nvPr/>
        </p:nvSpPr>
        <p:spPr>
          <a:xfrm>
            <a:off x="1947897" y="422157"/>
            <a:ext cx="7969422" cy="783933"/>
          </a:xfrm>
          <a:prstGeom prst="rect">
            <a:avLst/>
          </a:prstGeom>
          <a:noFill/>
        </p:spPr>
        <p:txBody>
          <a:bodyPr>
            <a:spAutoFit/>
          </a:bodyPr>
          <a:lstStyle/>
          <a:p>
            <a:pPr>
              <a:defRPr/>
            </a:pPr>
            <a:r>
              <a:rPr lang="vi-VN" altLang="en-US" sz="4494" b="1" dirty="0">
                <a:solidFill>
                  <a:srgbClr val="0070C0"/>
                </a:solidFill>
                <a:effectLst>
                  <a:outerShdw blurRad="38100" dist="38100" dir="2700000" algn="tl">
                    <a:srgbClr val="000000">
                      <a:alpha val="43137"/>
                    </a:srgbClr>
                  </a:outerShdw>
                </a:effectLst>
                <a:latin typeface="Calibri (MS) Bold" panose="020B0604020202020204" charset="0"/>
                <a:cs typeface="Calibri (MS) Bold" panose="020B0604020202020204" charset="0"/>
              </a:rPr>
              <a:t>Ce este dependența de ecrane?</a:t>
            </a:r>
            <a:endParaRPr lang="ro-RO" altLang="en-US" sz="4494" b="1" dirty="0">
              <a:solidFill>
                <a:srgbClr val="0070C0"/>
              </a:solidFill>
              <a:effectLst>
                <a:outerShdw blurRad="38100" dist="38100" dir="2700000" algn="tl">
                  <a:srgbClr val="000000">
                    <a:alpha val="43137"/>
                  </a:srgbClr>
                </a:outerShdw>
              </a:effectLst>
              <a:latin typeface="Calibri (MS) Bold" panose="020B0604020202020204" charset="0"/>
              <a:cs typeface="Calibri (MS) Bold" panose="020B0604020202020204" charset="0"/>
            </a:endParaRPr>
          </a:p>
        </p:txBody>
      </p:sp>
      <p:sp>
        <p:nvSpPr>
          <p:cNvPr id="13" name="CasetăText 12"/>
          <p:cNvSpPr txBox="1"/>
          <p:nvPr/>
        </p:nvSpPr>
        <p:spPr>
          <a:xfrm>
            <a:off x="1531768" y="1591927"/>
            <a:ext cx="8110503" cy="3970318"/>
          </a:xfrm>
          <a:prstGeom prst="rect">
            <a:avLst/>
          </a:prstGeom>
          <a:noFill/>
        </p:spPr>
        <p:txBody>
          <a:bodyPr wrap="square">
            <a:spAutoFit/>
          </a:bodyPr>
          <a:lstStyle/>
          <a:p>
            <a:pPr algn="just">
              <a:defRPr/>
            </a:pPr>
            <a:r>
              <a:rPr lang="en-US" altLang="en-US" sz="2800" dirty="0">
                <a:latin typeface="Calibri" panose="020F0502020204030204" pitchFamily="34" charset="0"/>
                <a:cs typeface="Calibri" panose="020F0502020204030204" pitchFamily="34" charset="0"/>
              </a:rPr>
              <a:t>   </a:t>
            </a:r>
            <a:r>
              <a:rPr lang="ro-RO" altLang="en-US" sz="2800" dirty="0">
                <a:latin typeface="Calibri" panose="020F0502020204030204" pitchFamily="34" charset="0"/>
                <a:cs typeface="Calibri" panose="020F0502020204030204" pitchFamily="34" charset="0"/>
              </a:rPr>
              <a:t>	</a:t>
            </a:r>
            <a:r>
              <a:rPr lang="vi-VN" altLang="en-US" sz="2800" dirty="0">
                <a:latin typeface="Calibri" panose="020F0502020204030204" pitchFamily="34" charset="0"/>
                <a:cs typeface="Calibri" panose="020F0502020204030204" pitchFamily="34" charset="0"/>
              </a:rPr>
              <a:t>Dependența de ecrane, cunoscută și sub numele de </a:t>
            </a:r>
            <a:r>
              <a:rPr lang="vi-VN" altLang="en-US"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“dependență de tehnologie” </a:t>
            </a:r>
            <a:r>
              <a:rPr lang="vi-VN" altLang="en-US" sz="2800" dirty="0">
                <a:latin typeface="Calibri" panose="020F0502020204030204" pitchFamily="34" charset="0"/>
                <a:cs typeface="Calibri" panose="020F0502020204030204" pitchFamily="34" charset="0"/>
              </a:rPr>
              <a:t>sau </a:t>
            </a:r>
            <a:r>
              <a:rPr lang="vi-VN" altLang="en-US"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“dependență de dispozitive”, </a:t>
            </a:r>
            <a:r>
              <a:rPr lang="vi-VN" altLang="en-US" sz="2800" dirty="0">
                <a:latin typeface="Calibri" panose="020F0502020204030204" pitchFamily="34" charset="0"/>
                <a:cs typeface="Calibri" panose="020F0502020204030204" pitchFamily="34" charset="0"/>
              </a:rPr>
              <a:t>se referă la comportamentul excesiv și nesănătos de a utiliza diferite dispozitive electronice</a:t>
            </a:r>
            <a:r>
              <a:rPr lang="en-US" altLang="en-US" sz="2800" dirty="0">
                <a:latin typeface="Calibri" panose="020F0502020204030204" pitchFamily="34" charset="0"/>
                <a:cs typeface="Calibri" panose="020F0502020204030204" pitchFamily="34" charset="0"/>
              </a:rPr>
              <a:t>:</a:t>
            </a:r>
            <a:r>
              <a:rPr lang="vi-VN" altLang="en-US" sz="2800" dirty="0">
                <a:latin typeface="Calibri" panose="020F0502020204030204" pitchFamily="34" charset="0"/>
                <a:cs typeface="Calibri" panose="020F0502020204030204" pitchFamily="34" charset="0"/>
              </a:rPr>
              <a:t> </a:t>
            </a:r>
            <a:endParaRPr lang="en-US" altLang="en-US" sz="2800" dirty="0">
              <a:latin typeface="Calibri" panose="020F0502020204030204" pitchFamily="34" charset="0"/>
              <a:cs typeface="Calibri" panose="020F0502020204030204" pitchFamily="34" charset="0"/>
            </a:endParaRPr>
          </a:p>
          <a:p>
            <a:pPr marL="570724" indent="-57072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S</a:t>
            </a:r>
            <a:r>
              <a:rPr lang="vi-VN" altLang="en-US" sz="2800" dirty="0">
                <a:latin typeface="Calibri" panose="020F0502020204030204" pitchFamily="34" charset="0"/>
                <a:cs typeface="Calibri" panose="020F0502020204030204" pitchFamily="34" charset="0"/>
              </a:rPr>
              <a:t>martphone-uri</a:t>
            </a:r>
            <a:endParaRPr lang="en-US" altLang="en-US" sz="2800" dirty="0">
              <a:latin typeface="Calibri" panose="020F0502020204030204" pitchFamily="34" charset="0"/>
              <a:cs typeface="Calibri" panose="020F0502020204030204" pitchFamily="34" charset="0"/>
            </a:endParaRPr>
          </a:p>
          <a:p>
            <a:pPr marL="570724" indent="-57072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T</a:t>
            </a:r>
            <a:r>
              <a:rPr lang="vi-VN" altLang="en-US" sz="2800" dirty="0">
                <a:latin typeface="Calibri" panose="020F0502020204030204" pitchFamily="34" charset="0"/>
                <a:cs typeface="Calibri" panose="020F0502020204030204" pitchFamily="34" charset="0"/>
              </a:rPr>
              <a:t>ablete</a:t>
            </a:r>
            <a:endParaRPr lang="en-US" altLang="en-US" sz="2800" dirty="0">
              <a:latin typeface="Calibri" panose="020F0502020204030204" pitchFamily="34" charset="0"/>
              <a:cs typeface="Calibri" panose="020F0502020204030204" pitchFamily="34" charset="0"/>
            </a:endParaRPr>
          </a:p>
          <a:p>
            <a:pPr marL="570724" indent="-57072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C</a:t>
            </a:r>
            <a:r>
              <a:rPr lang="vi-VN" altLang="en-US" sz="2800" dirty="0">
                <a:latin typeface="Calibri" panose="020F0502020204030204" pitchFamily="34" charset="0"/>
                <a:cs typeface="Calibri" panose="020F0502020204030204" pitchFamily="34" charset="0"/>
              </a:rPr>
              <a:t>omputere</a:t>
            </a:r>
            <a:r>
              <a:rPr lang="ro-RO" altLang="en-US" sz="2800" dirty="0">
                <a:latin typeface="Calibri" panose="020F0502020204030204" pitchFamily="34" charset="0"/>
                <a:cs typeface="Calibri" panose="020F0502020204030204" pitchFamily="34" charset="0"/>
              </a:rPr>
              <a:t> </a:t>
            </a:r>
            <a:r>
              <a:rPr lang="en-US" altLang="en-US" sz="2800" dirty="0">
                <a:latin typeface="Calibri" panose="020F0502020204030204" pitchFamily="34" charset="0"/>
                <a:cs typeface="Calibri" panose="020F0502020204030204" pitchFamily="34" charset="0"/>
              </a:rPr>
              <a:t>/</a:t>
            </a:r>
            <a:r>
              <a:rPr lang="ro-RO" altLang="en-US" sz="2800" dirty="0">
                <a:latin typeface="Calibri" panose="020F0502020204030204" pitchFamily="34" charset="0"/>
                <a:cs typeface="Calibri" panose="020F0502020204030204" pitchFamily="34" charset="0"/>
              </a:rPr>
              <a:t> </a:t>
            </a:r>
            <a:r>
              <a:rPr lang="en-US" altLang="en-US" sz="2800" dirty="0" err="1">
                <a:latin typeface="Calibri" panose="020F0502020204030204" pitchFamily="34" charset="0"/>
                <a:cs typeface="Calibri" panose="020F0502020204030204" pitchFamily="34" charset="0"/>
              </a:rPr>
              <a:t>Laptopuri</a:t>
            </a:r>
            <a:endParaRPr lang="en-US" altLang="en-US" sz="2800" dirty="0">
              <a:latin typeface="Calibri" panose="020F0502020204030204" pitchFamily="34" charset="0"/>
              <a:cs typeface="Calibri" panose="020F0502020204030204" pitchFamily="34" charset="0"/>
            </a:endParaRPr>
          </a:p>
          <a:p>
            <a:pPr marL="570724" indent="-57072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T</a:t>
            </a:r>
            <a:r>
              <a:rPr lang="vi-VN" altLang="en-US" sz="2800" dirty="0">
                <a:latin typeface="Calibri" panose="020F0502020204030204" pitchFamily="34" charset="0"/>
                <a:cs typeface="Calibri" panose="020F0502020204030204" pitchFamily="34" charset="0"/>
              </a:rPr>
              <a:t>elevizoare </a:t>
            </a:r>
            <a:endParaRPr lang="en-US" altLang="en-US" sz="2800" dirty="0">
              <a:latin typeface="Calibri" panose="020F0502020204030204" pitchFamily="34" charset="0"/>
              <a:cs typeface="Calibri" panose="020F0502020204030204" pitchFamily="34" charset="0"/>
            </a:endParaRPr>
          </a:p>
          <a:p>
            <a:pPr marL="570724" indent="-57072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J</a:t>
            </a:r>
            <a:r>
              <a:rPr lang="vi-VN" altLang="en-US" sz="2800" dirty="0">
                <a:latin typeface="Calibri" panose="020F0502020204030204" pitchFamily="34" charset="0"/>
                <a:cs typeface="Calibri" panose="020F0502020204030204" pitchFamily="34" charset="0"/>
              </a:rPr>
              <a:t>ocuri video</a:t>
            </a:r>
            <a:endParaRPr lang="en-US" altLang="en-US" sz="2800" dirty="0">
              <a:latin typeface="Calibri" panose="020F0502020204030204" pitchFamily="34" charset="0"/>
              <a:cs typeface="Calibri" panose="020F0502020204030204" pitchFamily="34" charset="0"/>
            </a:endParaRPr>
          </a:p>
        </p:txBody>
      </p:sp>
      <p:pic>
        <p:nvPicPr>
          <p:cNvPr id="16" name="Imagine 15">
            <a:extLst>
              <a:ext uri="{FF2B5EF4-FFF2-40B4-BE49-F238E27FC236}">
                <a16:creationId xmlns:a16="http://schemas.microsoft.com/office/drawing/2014/main" id="{61526666-E041-FD56-3377-335F5EF82E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00" y="62064"/>
            <a:ext cx="7187592" cy="10162871"/>
          </a:xfrm>
          <a:prstGeom prst="rect">
            <a:avLst/>
          </a:prstGeom>
        </p:spPr>
      </p:pic>
      <p:sp>
        <p:nvSpPr>
          <p:cNvPr id="17" name="CasetăText 10">
            <a:extLst>
              <a:ext uri="{FF2B5EF4-FFF2-40B4-BE49-F238E27FC236}">
                <a16:creationId xmlns:a16="http://schemas.microsoft.com/office/drawing/2014/main" id="{F3A1389E-AF10-C79B-13F8-A90605A9F956}"/>
              </a:ext>
            </a:extLst>
          </p:cNvPr>
          <p:cNvSpPr txBox="1">
            <a:spLocks noChangeArrowheads="1"/>
          </p:cNvSpPr>
          <p:nvPr/>
        </p:nvSpPr>
        <p:spPr bwMode="auto">
          <a:xfrm>
            <a:off x="1415977" y="6948043"/>
            <a:ext cx="9155603"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08013" indent="-60801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buFont typeface="Wingdings" panose="05000000000000000000" pitchFamily="2" charset="2"/>
              <a:buChar char="§"/>
            </a:pPr>
            <a:r>
              <a:rPr lang="ro-RO" altLang="ro-RO" sz="2800" dirty="0">
                <a:cs typeface="Calibri" panose="020F0502020204030204" pitchFamily="34" charset="0"/>
              </a:rPr>
              <a:t>O preocupare constantă și intensă față de ecrane.</a:t>
            </a:r>
          </a:p>
          <a:p>
            <a:pPr>
              <a:buFont typeface="Wingdings" panose="05000000000000000000" pitchFamily="2" charset="2"/>
              <a:buChar char="§"/>
            </a:pPr>
            <a:r>
              <a:rPr lang="ro-RO" altLang="ro-RO" sz="2800" dirty="0">
                <a:cs typeface="Calibri" panose="020F0502020204030204" pitchFamily="34" charset="0"/>
              </a:rPr>
              <a:t>Utilizarea </a:t>
            </a:r>
            <a:r>
              <a:rPr lang="ro-RO" altLang="ro-RO" sz="2800" dirty="0" err="1">
                <a:cs typeface="Calibri" panose="020F0502020204030204" pitchFamily="34" charset="0"/>
              </a:rPr>
              <a:t>compulsivă</a:t>
            </a:r>
            <a:r>
              <a:rPr lang="ro-RO" altLang="ro-RO" sz="2800" dirty="0">
                <a:cs typeface="Calibri" panose="020F0502020204030204" pitchFamily="34" charset="0"/>
              </a:rPr>
              <a:t> a dispozitivelor digitale, chiar și atunci când nu este necesar.</a:t>
            </a:r>
          </a:p>
          <a:p>
            <a:pPr>
              <a:buFont typeface="Wingdings" panose="05000000000000000000" pitchFamily="2" charset="2"/>
              <a:buChar char="§"/>
            </a:pPr>
            <a:r>
              <a:rPr lang="ro-RO" altLang="ro-RO" sz="2800" dirty="0">
                <a:cs typeface="Calibri" panose="020F0502020204030204" pitchFamily="34" charset="0"/>
              </a:rPr>
              <a:t>Dificultatea de a gestiona timpul petrecut în fața acestora.</a:t>
            </a:r>
          </a:p>
          <a:p>
            <a:pPr>
              <a:buFont typeface="Wingdings" panose="05000000000000000000" pitchFamily="2" charset="2"/>
              <a:buChar char="§"/>
            </a:pPr>
            <a:r>
              <a:rPr lang="ro-RO" altLang="ro-RO" sz="2800" dirty="0">
                <a:cs typeface="Calibri" panose="020F0502020204030204" pitchFamily="34" charset="0"/>
              </a:rPr>
              <a:t>Nevoia de a renunța la activitățile fizice și recreative.</a:t>
            </a:r>
          </a:p>
          <a:p>
            <a:pPr>
              <a:buFont typeface="Wingdings" panose="05000000000000000000" pitchFamily="2" charset="2"/>
              <a:buChar char="§"/>
            </a:pPr>
            <a:r>
              <a:rPr lang="ro-RO" altLang="ro-RO" sz="2800" dirty="0">
                <a:cs typeface="Calibri" panose="020F0502020204030204" pitchFamily="34" charset="0"/>
              </a:rPr>
              <a:t>Izolare socială</a:t>
            </a:r>
          </a:p>
          <a:p>
            <a:pPr>
              <a:buFont typeface="Wingdings" panose="05000000000000000000" pitchFamily="2" charset="2"/>
              <a:buChar char="§"/>
            </a:pPr>
            <a:r>
              <a:rPr lang="ro-RO" altLang="ro-RO" sz="2800" dirty="0">
                <a:cs typeface="Calibri" panose="020F0502020204030204" pitchFamily="34" charset="0"/>
              </a:rPr>
              <a:t>Scăderea performanței școlare.</a:t>
            </a:r>
          </a:p>
        </p:txBody>
      </p:sp>
      <p:sp>
        <p:nvSpPr>
          <p:cNvPr id="18" name="CasetăText 17">
            <a:extLst>
              <a:ext uri="{FF2B5EF4-FFF2-40B4-BE49-F238E27FC236}">
                <a16:creationId xmlns:a16="http://schemas.microsoft.com/office/drawing/2014/main" id="{A59F186F-E572-E5F4-E43B-5965F06C36DB}"/>
              </a:ext>
            </a:extLst>
          </p:cNvPr>
          <p:cNvSpPr txBox="1"/>
          <p:nvPr/>
        </p:nvSpPr>
        <p:spPr>
          <a:xfrm>
            <a:off x="1415977" y="6112470"/>
            <a:ext cx="9286632" cy="646331"/>
          </a:xfrm>
          <a:prstGeom prst="rect">
            <a:avLst/>
          </a:prstGeom>
          <a:noFill/>
        </p:spPr>
        <p:txBody>
          <a:bodyPr wrap="square">
            <a:spAutoFit/>
          </a:bodyPr>
          <a:lstStyle/>
          <a:p>
            <a:pPr>
              <a:defRPr/>
            </a:pP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Simptomele</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dependenței</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de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ecran</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pot include:</a:t>
            </a:r>
            <a:endParaRPr lang="en-US" sz="36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03248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754968"/>
            <a:chOff x="0" y="0"/>
            <a:chExt cx="1527717" cy="1006624"/>
          </a:xfrm>
        </p:grpSpPr>
        <p:sp>
          <p:nvSpPr>
            <p:cNvPr id="7" name="Freeform 7"/>
            <p:cNvSpPr/>
            <p:nvPr/>
          </p:nvSpPr>
          <p:spPr>
            <a:xfrm>
              <a:off x="0" y="0"/>
              <a:ext cx="1527717" cy="1006624"/>
            </a:xfrm>
            <a:custGeom>
              <a:avLst/>
              <a:gdLst/>
              <a:ahLst/>
              <a:cxnLst/>
              <a:rect l="l" t="t" r="r" b="b"/>
              <a:pathLst>
                <a:path w="1527717" h="1006624">
                  <a:moveTo>
                    <a:pt x="0" y="0"/>
                  </a:moveTo>
                  <a:lnTo>
                    <a:pt x="1527717" y="0"/>
                  </a:lnTo>
                  <a:lnTo>
                    <a:pt x="1527717" y="1006624"/>
                  </a:lnTo>
                  <a:lnTo>
                    <a:pt x="0" y="1006624"/>
                  </a:lnTo>
                  <a:close/>
                </a:path>
              </a:pathLst>
            </a:custGeom>
            <a:solidFill>
              <a:srgbClr val="000000">
                <a:alpha val="0"/>
              </a:srgbClr>
            </a:solidFill>
          </p:spPr>
        </p:sp>
        <p:sp>
          <p:nvSpPr>
            <p:cNvPr id="8" name="TextBox 8"/>
            <p:cNvSpPr txBox="1"/>
            <p:nvPr/>
          </p:nvSpPr>
          <p:spPr>
            <a:xfrm>
              <a:off x="0" y="-47625"/>
              <a:ext cx="1527717" cy="1054249"/>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12</a:t>
              </a:r>
            </a:p>
          </p:txBody>
        </p:sp>
      </p:grpSp>
      <p:sp>
        <p:nvSpPr>
          <p:cNvPr id="10" name="Dreptunghi 9"/>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11" name="TextBox 2"/>
          <p:cNvSpPr txBox="1">
            <a:spLocks noChangeArrowheads="1"/>
          </p:cNvSpPr>
          <p:nvPr/>
        </p:nvSpPr>
        <p:spPr bwMode="auto">
          <a:xfrm>
            <a:off x="1464094" y="1866900"/>
            <a:ext cx="11261306"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114300" indent="-5715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buFont typeface="Wingdings" panose="05000000000000000000" pitchFamily="2" charset="2"/>
              <a:buChar char="v"/>
            </a:pP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Nevoia</a:t>
            </a:r>
            <a:r>
              <a:rPr lang="en-US" altLang="ro-RO" sz="2800" dirty="0">
                <a:ea typeface="Merriweather"/>
                <a:cs typeface="Calibri" panose="020F0502020204030204" pitchFamily="34" charset="0"/>
                <a:sym typeface="Merriweather"/>
              </a:rPr>
              <a:t> de a </a:t>
            </a:r>
            <a:r>
              <a:rPr lang="en-US" altLang="ro-RO" sz="2800" dirty="0" err="1">
                <a:ea typeface="Merriweather"/>
                <a:cs typeface="Calibri" panose="020F0502020204030204" pitchFamily="34" charset="0"/>
                <a:sym typeface="Merriweather"/>
              </a:rPr>
              <a:t>petrece</a:t>
            </a:r>
            <a:r>
              <a:rPr lang="en-US" altLang="ro-RO" sz="2800" dirty="0">
                <a:ea typeface="Merriweather"/>
                <a:cs typeface="Calibri" panose="020F0502020204030204" pitchFamily="34" charset="0"/>
                <a:sym typeface="Merriweather"/>
              </a:rPr>
              <a:t> din </a:t>
            </a:r>
            <a:r>
              <a:rPr lang="en-US" altLang="ro-RO" sz="2800" dirty="0" err="1">
                <a:ea typeface="Merriweather"/>
                <a:cs typeface="Calibri" panose="020F0502020204030204" pitchFamily="34" charset="0"/>
                <a:sym typeface="Merriweather"/>
              </a:rPr>
              <a:t>ce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în</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mai</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mult</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timp</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pe</a:t>
            </a:r>
            <a:r>
              <a:rPr lang="en-US" altLang="ro-RO" sz="2800" dirty="0">
                <a:ea typeface="Merriweather"/>
                <a:cs typeface="Calibri" panose="020F0502020204030204" pitchFamily="34" charset="0"/>
                <a:sym typeface="Merriweather"/>
              </a:rPr>
              <a:t> internet.</a:t>
            </a:r>
          </a:p>
          <a:p>
            <a:pPr>
              <a:buFont typeface="Wingdings" panose="05000000000000000000" pitchFamily="2" charset="2"/>
              <a:buChar char="v"/>
            </a:pPr>
            <a:r>
              <a:rPr lang="en-US" altLang="ro-RO" sz="2800" dirty="0">
                <a:ea typeface="Merriweather"/>
                <a:cs typeface="Calibri" panose="020F0502020204030204" pitchFamily="34" charset="0"/>
                <a:sym typeface="Merriweather"/>
              </a:rPr>
              <a:t> O </a:t>
            </a:r>
            <a:r>
              <a:rPr lang="en-US" altLang="ro-RO" sz="2800" dirty="0" err="1">
                <a:ea typeface="Merriweather"/>
                <a:cs typeface="Calibri" panose="020F0502020204030204" pitchFamily="34" charset="0"/>
                <a:sym typeface="Merriweather"/>
              </a:rPr>
              <a:t>lipsă</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pronunțată</a:t>
            </a:r>
            <a:r>
              <a:rPr lang="en-US" altLang="ro-RO" sz="2800" dirty="0">
                <a:ea typeface="Merriweather"/>
                <a:cs typeface="Calibri" panose="020F0502020204030204" pitchFamily="34" charset="0"/>
                <a:sym typeface="Merriweather"/>
              </a:rPr>
              <a:t> de </a:t>
            </a:r>
            <a:r>
              <a:rPr lang="en-US" altLang="ro-RO" sz="2800" dirty="0" err="1">
                <a:ea typeface="Merriweather"/>
                <a:cs typeface="Calibri" panose="020F0502020204030204" pitchFamily="34" charset="0"/>
                <a:sym typeface="Merriweather"/>
              </a:rPr>
              <a:t>interes</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pentru</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toate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activitățile</a:t>
            </a:r>
            <a:r>
              <a:rPr lang="en-US" altLang="ro-RO" sz="2800" dirty="0">
                <a:ea typeface="Merriweather"/>
                <a:cs typeface="Calibri" panose="020F0502020204030204" pitchFamily="34" charset="0"/>
                <a:sym typeface="Merriweather"/>
              </a:rPr>
              <a:t>, cu </a:t>
            </a:r>
            <a:r>
              <a:rPr lang="en-US" altLang="ro-RO" sz="2800" dirty="0" err="1">
                <a:ea typeface="Merriweather"/>
                <a:cs typeface="Calibri" panose="020F0502020204030204" pitchFamily="34" charset="0"/>
                <a:sym typeface="Merriweather"/>
              </a:rPr>
              <a:t>excepția</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celor</a:t>
            </a:r>
            <a:r>
              <a:rPr lang="en-US" altLang="ro-RO" sz="2800" dirty="0">
                <a:ea typeface="Merriweather"/>
                <a:cs typeface="Calibri" panose="020F0502020204030204" pitchFamily="34" charset="0"/>
                <a:sym typeface="Merriweather"/>
              </a:rPr>
              <a:t> legate de internet; </a:t>
            </a:r>
          </a:p>
          <a:p>
            <a:pPr>
              <a:buFont typeface="Wingdings" panose="05000000000000000000" pitchFamily="2" charset="2"/>
              <a:buChar char="v"/>
            </a:pPr>
            <a:r>
              <a:rPr lang="en-US" altLang="ro-RO" sz="2800" dirty="0">
                <a:ea typeface="Merriweather"/>
                <a:cs typeface="Calibri" panose="020F0502020204030204" pitchFamily="34" charset="0"/>
              </a:rPr>
              <a:t> </a:t>
            </a:r>
            <a:r>
              <a:rPr lang="en-US" altLang="ro-RO" sz="2800" dirty="0" err="1">
                <a:ea typeface="Merriweather"/>
                <a:cs typeface="Calibri" panose="020F0502020204030204" pitchFamily="34" charset="0"/>
              </a:rPr>
              <a:t>Întreruperea</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utilizarii</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poate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sa</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duca</a:t>
            </a:r>
            <a:r>
              <a:rPr lang="en-US" altLang="ro-RO" sz="2800" dirty="0">
                <a:ea typeface="Merriweather"/>
                <a:cs typeface="Calibri" panose="020F0502020204030204" pitchFamily="34" charset="0"/>
                <a:sym typeface="Merriweather"/>
              </a:rPr>
              <a:t> la </a:t>
            </a:r>
            <a:r>
              <a:rPr lang="en-US" altLang="ro-RO" sz="2800" dirty="0" err="1">
                <a:ea typeface="Merriweather"/>
                <a:cs typeface="Calibri" panose="020F0502020204030204" pitchFamily="34" charset="0"/>
                <a:sym typeface="Merriweather"/>
              </a:rPr>
              <a:t>anxietate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depresie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gânduri</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obsesive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despre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ceea</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ce</a:t>
            </a:r>
            <a:r>
              <a:rPr lang="en-US" altLang="ro-RO" sz="2800" dirty="0">
                <a:ea typeface="Merriweather"/>
                <a:cs typeface="Calibri" panose="020F0502020204030204" pitchFamily="34" charset="0"/>
                <a:sym typeface="Merriweather"/>
              </a:rPr>
              <a:t> se </a:t>
            </a:r>
            <a:r>
              <a:rPr lang="en-US" altLang="ro-RO" sz="2800" dirty="0" err="1">
                <a:ea typeface="Merriweather"/>
                <a:cs typeface="Calibri" panose="020F0502020204030204" pitchFamily="34" charset="0"/>
                <a:sym typeface="Merriweather"/>
              </a:rPr>
              <a:t>întâmplă</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pe</a:t>
            </a:r>
            <a:r>
              <a:rPr lang="en-US" altLang="ro-RO" sz="2800" dirty="0">
                <a:ea typeface="Merriweather"/>
                <a:cs typeface="Calibri" panose="020F0502020204030204" pitchFamily="34" charset="0"/>
                <a:sym typeface="Merriweather"/>
              </a:rPr>
              <a:t> internet.</a:t>
            </a:r>
          </a:p>
          <a:p>
            <a:pPr>
              <a:buFont typeface="Wingdings" panose="05000000000000000000" pitchFamily="2" charset="2"/>
              <a:buChar char="v"/>
            </a:pP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Nevoia</a:t>
            </a:r>
            <a:r>
              <a:rPr lang="en-US" altLang="ro-RO" sz="2800" dirty="0">
                <a:ea typeface="Merriweather"/>
                <a:cs typeface="Calibri" panose="020F0502020204030204" pitchFamily="34" charset="0"/>
                <a:sym typeface="Merriweather"/>
              </a:rPr>
              <a:t> de a </a:t>
            </a:r>
            <a:r>
              <a:rPr lang="en-US" altLang="ro-RO" sz="2800" dirty="0" err="1">
                <a:ea typeface="Merriweather"/>
                <a:cs typeface="Calibri" panose="020F0502020204030204" pitchFamily="34" charset="0"/>
                <a:sym typeface="Merriweather"/>
              </a:rPr>
              <a:t>te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conecta</a:t>
            </a:r>
            <a:r>
              <a:rPr lang="en-US" altLang="ro-RO" sz="2800" dirty="0">
                <a:ea typeface="Merriweather"/>
                <a:cs typeface="Calibri" panose="020F0502020204030204" pitchFamily="34" charset="0"/>
                <a:sym typeface="Merriweather"/>
              </a:rPr>
              <a:t> la internet din </a:t>
            </a:r>
            <a:r>
              <a:rPr lang="en-US" altLang="ro-RO" sz="2800" dirty="0" err="1">
                <a:ea typeface="Merriweather"/>
                <a:cs typeface="Calibri" panose="020F0502020204030204" pitchFamily="34" charset="0"/>
                <a:sym typeface="Merriweather"/>
              </a:rPr>
              <a:t>ce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în</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mai</a:t>
            </a:r>
            <a:r>
              <a:rPr lang="en-US" altLang="ro-RO" sz="2800" dirty="0">
                <a:ea typeface="Merriweather"/>
                <a:cs typeface="Calibri" panose="020F0502020204030204" pitchFamily="34" charset="0"/>
                <a:sym typeface="Merriweather"/>
              </a:rPr>
              <a:t> des </a:t>
            </a:r>
            <a:r>
              <a:rPr lang="en-US" altLang="ro-RO" sz="2800" dirty="0" err="1">
                <a:ea typeface="Merriweather"/>
                <a:cs typeface="Calibri" panose="020F0502020204030204" pitchFamily="34" charset="0"/>
                <a:sym typeface="Merriweather"/>
              </a:rPr>
              <a:t>și</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pentru</a:t>
            </a:r>
            <a:r>
              <a:rPr lang="en-US" altLang="ro-RO" sz="2800" dirty="0">
                <a:ea typeface="Merriweather"/>
                <a:cs typeface="Calibri" panose="020F0502020204030204" pitchFamily="34" charset="0"/>
                <a:sym typeface="Merriweather"/>
              </a:rPr>
              <a:t> o </a:t>
            </a:r>
            <a:r>
              <a:rPr lang="en-US" altLang="ro-RO" sz="2800" dirty="0" err="1">
                <a:ea typeface="Merriweather"/>
                <a:cs typeface="Calibri" panose="020F0502020204030204" pitchFamily="34" charset="0"/>
                <a:sym typeface="Merriweather"/>
              </a:rPr>
              <a:t>perioadă</a:t>
            </a:r>
            <a:r>
              <a:rPr lang="en-US" altLang="ro-RO" sz="2800" dirty="0">
                <a:ea typeface="Merriweather"/>
                <a:cs typeface="Calibri" panose="020F0502020204030204" pitchFamily="34" charset="0"/>
                <a:sym typeface="Merriweather"/>
              </a:rPr>
              <a:t> de </a:t>
            </a:r>
            <a:r>
              <a:rPr lang="en-US" altLang="ro-RO" sz="2800" dirty="0" err="1">
                <a:ea typeface="Merriweather"/>
                <a:cs typeface="Calibri" panose="020F0502020204030204" pitchFamily="34" charset="0"/>
                <a:sym typeface="Merriweather"/>
              </a:rPr>
              <a:t>timp</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extinsă</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în</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comparație</a:t>
            </a:r>
            <a:r>
              <a:rPr lang="en-US" altLang="ro-RO" sz="2800" dirty="0">
                <a:ea typeface="Merriweather"/>
                <a:cs typeface="Calibri" panose="020F0502020204030204" pitchFamily="34" charset="0"/>
                <a:sym typeface="Merriweather"/>
              </a:rPr>
              <a:t> cu </a:t>
            </a:r>
            <a:r>
              <a:rPr lang="en-US" altLang="ro-RO" sz="2800" dirty="0" err="1">
                <a:ea typeface="Merriweather"/>
                <a:cs typeface="Calibri" panose="020F0502020204030204" pitchFamily="34" charset="0"/>
                <a:sym typeface="Merriweather"/>
              </a:rPr>
              <a:t>ceea</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ce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ai</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planificat</a:t>
            </a:r>
            <a:r>
              <a:rPr lang="en-US" altLang="ro-RO" sz="2800" dirty="0">
                <a:ea typeface="Merriweather"/>
                <a:cs typeface="Calibri" panose="020F0502020204030204" pitchFamily="34" charset="0"/>
                <a:sym typeface="Merriweather"/>
              </a:rPr>
              <a:t>; </a:t>
            </a:r>
          </a:p>
          <a:p>
            <a:pPr>
              <a:buFont typeface="Wingdings" panose="05000000000000000000" pitchFamily="2" charset="2"/>
              <a:buChar char="v"/>
            </a:pP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Incapacitatea</a:t>
            </a:r>
            <a:r>
              <a:rPr lang="en-US" altLang="ro-RO" sz="2800" dirty="0">
                <a:ea typeface="Merriweather"/>
                <a:cs typeface="Calibri" panose="020F0502020204030204" pitchFamily="34" charset="0"/>
                <a:sym typeface="Merriweather"/>
              </a:rPr>
              <a:t> de a </a:t>
            </a:r>
            <a:r>
              <a:rPr lang="en-US" altLang="ro-RO" sz="2800" dirty="0" err="1">
                <a:ea typeface="Merriweather"/>
                <a:cs typeface="Calibri" panose="020F0502020204030204" pitchFamily="34" charset="0"/>
                <a:sym typeface="Merriweather"/>
              </a:rPr>
              <a:t>întrerupe</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sau</a:t>
            </a:r>
            <a:r>
              <a:rPr lang="en-US" altLang="ro-RO" sz="2800" dirty="0">
                <a:ea typeface="Merriweather"/>
                <a:cs typeface="Calibri" panose="020F0502020204030204" pitchFamily="34" charset="0"/>
                <a:sym typeface="Merriweather"/>
              </a:rPr>
              <a:t> a </a:t>
            </a:r>
            <a:r>
              <a:rPr lang="en-US" altLang="ro-RO" sz="2800" dirty="0" err="1">
                <a:ea typeface="Merriweather"/>
                <a:cs typeface="Calibri" panose="020F0502020204030204" pitchFamily="34" charset="0"/>
                <a:sym typeface="Merriweather"/>
              </a:rPr>
              <a:t>ține</a:t>
            </a:r>
            <a:r>
              <a:rPr lang="en-US" altLang="ro-RO" sz="2800" dirty="0">
                <a:ea typeface="Merriweather"/>
                <a:cs typeface="Calibri" panose="020F0502020204030204" pitchFamily="34" charset="0"/>
                <a:sym typeface="Merriweather"/>
              </a:rPr>
              <a:t> sub control </a:t>
            </a:r>
            <a:r>
              <a:rPr lang="en-US" altLang="ro-RO" sz="2800" dirty="0" err="1">
                <a:ea typeface="Merriweather"/>
                <a:cs typeface="Calibri" panose="020F0502020204030204" pitchFamily="34" charset="0"/>
                <a:sym typeface="Merriweather"/>
              </a:rPr>
              <a:t>utilizarea</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internetului</a:t>
            </a:r>
            <a:r>
              <a:rPr lang="en-US" altLang="ro-RO" sz="2800" dirty="0">
                <a:ea typeface="Merriweather"/>
                <a:cs typeface="Calibri" panose="020F0502020204030204" pitchFamily="34" charset="0"/>
                <a:sym typeface="Merriweather"/>
              </a:rPr>
              <a:t>; </a:t>
            </a:r>
          </a:p>
          <a:p>
            <a:pPr>
              <a:buFont typeface="Wingdings" panose="05000000000000000000" pitchFamily="2" charset="2"/>
              <a:buChar char="v"/>
            </a:pP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Irosirea</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timpului</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în</a:t>
            </a:r>
            <a:r>
              <a:rPr lang="en-US" altLang="ro-RO" sz="2800" dirty="0">
                <a:ea typeface="Merriweather"/>
                <a:cs typeface="Calibri" panose="020F0502020204030204" pitchFamily="34" charset="0"/>
                <a:sym typeface="Merriweather"/>
              </a:rPr>
              <a:t> </a:t>
            </a:r>
            <a:r>
              <a:rPr lang="en-US" altLang="ro-RO" sz="2800" dirty="0" err="1">
                <a:ea typeface="Merriweather"/>
                <a:cs typeface="Calibri" panose="020F0502020204030204" pitchFamily="34" charset="0"/>
                <a:sym typeface="Merriweather"/>
              </a:rPr>
              <a:t>activități</a:t>
            </a:r>
            <a:r>
              <a:rPr lang="en-US" altLang="ro-RO" sz="2800" dirty="0">
                <a:ea typeface="Merriweather"/>
                <a:cs typeface="Calibri" panose="020F0502020204030204" pitchFamily="34" charset="0"/>
                <a:sym typeface="Merriweather"/>
              </a:rPr>
              <a:t> legate de internet.</a:t>
            </a:r>
          </a:p>
        </p:txBody>
      </p:sp>
      <p:sp>
        <p:nvSpPr>
          <p:cNvPr id="13" name="CasetăText 12"/>
          <p:cNvSpPr txBox="1"/>
          <p:nvPr/>
        </p:nvSpPr>
        <p:spPr>
          <a:xfrm>
            <a:off x="0" y="1093130"/>
            <a:ext cx="13529706" cy="581121"/>
          </a:xfrm>
          <a:prstGeom prst="rect">
            <a:avLst/>
          </a:prstGeom>
          <a:noFill/>
        </p:spPr>
        <p:txBody>
          <a:bodyPr>
            <a:spAutoFit/>
          </a:bodyPr>
          <a:lstStyle/>
          <a:p>
            <a:pPr algn="ctr">
              <a:lnSpc>
                <a:spcPts val="3494"/>
              </a:lnSpc>
              <a:defRPr/>
            </a:pPr>
            <a:r>
              <a:rPr lang="en-US" sz="4494" b="1" dirty="0">
                <a:solidFill>
                  <a:srgbClr val="0070C0"/>
                </a:solidFill>
                <a:effectLst>
                  <a:outerShdw blurRad="38100" dist="38100" dir="2700000" algn="tl">
                    <a:srgbClr val="000000">
                      <a:alpha val="43137"/>
                    </a:srgbClr>
                  </a:outerShdw>
                </a:effectLst>
                <a:latin typeface="Calibri (MS) Bold" panose="020B0604020202020204" charset="0"/>
                <a:ea typeface="Merriweather Bold"/>
                <a:cs typeface="Calibri (MS) Bold" panose="020B0604020202020204" charset="0"/>
                <a:sym typeface="Merriweather Bold"/>
              </a:rPr>
              <a:t>Cum </a:t>
            </a:r>
            <a:r>
              <a:rPr lang="en-US" sz="4494" b="1" dirty="0" err="1">
                <a:solidFill>
                  <a:srgbClr val="0070C0"/>
                </a:solidFill>
                <a:effectLst>
                  <a:outerShdw blurRad="38100" dist="38100" dir="2700000" algn="tl">
                    <a:srgbClr val="000000">
                      <a:alpha val="43137"/>
                    </a:srgbClr>
                  </a:outerShdw>
                </a:effectLst>
                <a:latin typeface="Calibri (MS) Bold" panose="020B0604020202020204" charset="0"/>
                <a:ea typeface="Merriweather Bold"/>
                <a:cs typeface="Calibri (MS) Bold" panose="020B0604020202020204" charset="0"/>
                <a:sym typeface="Merriweather Bold"/>
              </a:rPr>
              <a:t>recunoști</a:t>
            </a:r>
            <a:r>
              <a:rPr lang="en-US" sz="4494" b="1" dirty="0">
                <a:solidFill>
                  <a:srgbClr val="0070C0"/>
                </a:solidFill>
                <a:effectLst>
                  <a:outerShdw blurRad="38100" dist="38100" dir="2700000" algn="tl">
                    <a:srgbClr val="000000">
                      <a:alpha val="43137"/>
                    </a:srgbClr>
                  </a:outerShdw>
                </a:effectLst>
                <a:latin typeface="Calibri (MS) Bold" panose="020B0604020202020204" charset="0"/>
                <a:ea typeface="Merriweather Bold"/>
                <a:cs typeface="Calibri (MS) Bold" panose="020B0604020202020204" charset="0"/>
                <a:sym typeface="Merriweather Bold"/>
              </a:rPr>
              <a:t> </a:t>
            </a:r>
            <a:r>
              <a:rPr lang="en-US" sz="4494" b="1" dirty="0" err="1">
                <a:solidFill>
                  <a:srgbClr val="0070C0"/>
                </a:solidFill>
                <a:effectLst>
                  <a:outerShdw blurRad="38100" dist="38100" dir="2700000" algn="tl">
                    <a:srgbClr val="000000">
                      <a:alpha val="43137"/>
                    </a:srgbClr>
                  </a:outerShdw>
                </a:effectLst>
                <a:latin typeface="Calibri (MS) Bold" panose="020B0604020202020204" charset="0"/>
                <a:ea typeface="Merriweather Bold"/>
                <a:cs typeface="Calibri (MS) Bold" panose="020B0604020202020204" charset="0"/>
                <a:sym typeface="Merriweather Bold"/>
              </a:rPr>
              <a:t>dependența</a:t>
            </a:r>
            <a:r>
              <a:rPr lang="en-US" sz="4494" b="1" dirty="0">
                <a:solidFill>
                  <a:srgbClr val="0070C0"/>
                </a:solidFill>
                <a:effectLst>
                  <a:outerShdw blurRad="38100" dist="38100" dir="2700000" algn="tl">
                    <a:srgbClr val="000000">
                      <a:alpha val="43137"/>
                    </a:srgbClr>
                  </a:outerShdw>
                </a:effectLst>
                <a:latin typeface="Calibri (MS) Bold" panose="020B0604020202020204" charset="0"/>
                <a:ea typeface="Merriweather Bold"/>
                <a:cs typeface="Calibri (MS) Bold" panose="020B0604020202020204" charset="0"/>
                <a:sym typeface="Merriweather Bold"/>
              </a:rPr>
              <a:t> de internet ?</a:t>
            </a:r>
          </a:p>
        </p:txBody>
      </p:sp>
      <p:sp>
        <p:nvSpPr>
          <p:cNvPr id="14" name="CasetăText 13"/>
          <p:cNvSpPr txBox="1"/>
          <p:nvPr/>
        </p:nvSpPr>
        <p:spPr>
          <a:xfrm>
            <a:off x="4534861" y="8126263"/>
            <a:ext cx="12587043" cy="1815882"/>
          </a:xfrm>
          <a:prstGeom prst="rect">
            <a:avLst/>
          </a:prstGeom>
          <a:noFill/>
        </p:spPr>
        <p:txBody>
          <a:bodyPr wrap="square">
            <a:spAutoFit/>
          </a:bodyPr>
          <a:lstStyle/>
          <a:p>
            <a:pPr algn="just">
              <a:defRPr/>
            </a:pPr>
            <a:r>
              <a:rPr lang="en-US" sz="2800" dirty="0">
                <a:latin typeface="Calibri" panose="020F0502020204030204" pitchFamily="34" charset="0"/>
                <a:cs typeface="Calibri" panose="020F0502020204030204" pitchFamily="34" charset="0"/>
              </a:rPr>
              <a:t> </a:t>
            </a:r>
            <a:r>
              <a:rPr lang="ro-RO" sz="2800" dirty="0">
                <a:latin typeface="Calibri" panose="020F0502020204030204" pitchFamily="34" charset="0"/>
                <a:cs typeface="Calibri" panose="020F0502020204030204" pitchFamily="34" charset="0"/>
              </a:rPr>
              <a:t>	</a:t>
            </a:r>
            <a:r>
              <a:rPr lang="vi-VN" sz="2800" dirty="0">
                <a:latin typeface="Calibri" panose="020F0502020204030204" pitchFamily="34" charset="0"/>
                <a:cs typeface="Calibri" panose="020F0502020204030204" pitchFamily="34" charset="0"/>
              </a:rPr>
              <a:t>Cea mai gravă formă de dependență de ecrane este cunoscută sub numele de </a:t>
            </a:r>
            <a:r>
              <a:rPr lang="vi-VN"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“Tulburare de</a:t>
            </a:r>
            <a:r>
              <a:rPr lang="en-US"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vi-VN"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jocuri video” </a:t>
            </a:r>
            <a:r>
              <a:rPr lang="vi-VN" sz="2800" dirty="0">
                <a:latin typeface="Calibri" panose="020F0502020204030204" pitchFamily="34" charset="0"/>
                <a:cs typeface="Calibri" panose="020F0502020204030204" pitchFamily="34" charset="0"/>
              </a:rPr>
              <a:t>sau </a:t>
            </a:r>
            <a:r>
              <a:rPr lang="vi-VN"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“Tulburare de utilizare a internetului”. </a:t>
            </a:r>
            <a:r>
              <a:rPr lang="vi-VN" sz="2800" dirty="0">
                <a:latin typeface="Calibri" panose="020F0502020204030204" pitchFamily="34" charset="0"/>
                <a:cs typeface="Calibri" panose="020F0502020204030204" pitchFamily="34" charset="0"/>
              </a:rPr>
              <a:t>Aceasta poate duce la izolare socială severă, probleme de sănătate mintală și, în cazuri extreme, la neglijarea nevoilor de bază, cum ar fi mâncarea și igiena personală.</a:t>
            </a:r>
            <a:endParaRPr lang="en-US" sz="2800" dirty="0">
              <a:latin typeface="Calibri" panose="020F0502020204030204" pitchFamily="34" charset="0"/>
              <a:cs typeface="Calibri" panose="020F0502020204030204" pitchFamily="34" charset="0"/>
            </a:endParaRPr>
          </a:p>
        </p:txBody>
      </p:sp>
      <p:pic>
        <p:nvPicPr>
          <p:cNvPr id="15" name="Imagine 14"/>
          <p:cNvPicPr>
            <a:picLocks noChangeAspect="1"/>
          </p:cNvPicPr>
          <p:nvPr/>
        </p:nvPicPr>
        <p:blipFill>
          <a:blip r:embed="rId4"/>
          <a:stretch>
            <a:fillRect/>
          </a:stretch>
        </p:blipFill>
        <p:spPr>
          <a:xfrm>
            <a:off x="1551550" y="8255068"/>
            <a:ext cx="2848215" cy="1654677"/>
          </a:xfrm>
          <a:prstGeom prst="rect">
            <a:avLst/>
          </a:prstGeom>
          <a:ln>
            <a:noFill/>
          </a:ln>
          <a:effectLst>
            <a:softEdge rad="112500"/>
          </a:effectLst>
        </p:spPr>
      </p:pic>
      <p:pic>
        <p:nvPicPr>
          <p:cNvPr id="9" name="Imagine 8">
            <a:extLst>
              <a:ext uri="{FF2B5EF4-FFF2-40B4-BE49-F238E27FC236}">
                <a16:creationId xmlns:a16="http://schemas.microsoft.com/office/drawing/2014/main" id="{0EAF4FE1-35D1-F2BD-E18B-6371659F5EC2}"/>
              </a:ext>
            </a:extLst>
          </p:cNvPr>
          <p:cNvPicPr>
            <a:picLocks noChangeAspect="1"/>
          </p:cNvPicPr>
          <p:nvPr/>
        </p:nvPicPr>
        <p:blipFill>
          <a:blip r:embed="rId5"/>
          <a:stretch>
            <a:fillRect/>
          </a:stretch>
        </p:blipFill>
        <p:spPr>
          <a:xfrm>
            <a:off x="12573000" y="342900"/>
            <a:ext cx="5316859" cy="7159263"/>
          </a:xfrm>
          <a:prstGeom prst="rect">
            <a:avLst/>
          </a:prstGeom>
          <a:effectLst>
            <a:softEdge rad="914400"/>
          </a:effectLst>
        </p:spPr>
      </p:pic>
    </p:spTree>
    <p:extLst>
      <p:ext uri="{BB962C8B-B14F-4D97-AF65-F5344CB8AC3E}">
        <p14:creationId xmlns:p14="http://schemas.microsoft.com/office/powerpoint/2010/main" val="174644721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754968"/>
            <a:chOff x="0" y="0"/>
            <a:chExt cx="1527717" cy="1006624"/>
          </a:xfrm>
        </p:grpSpPr>
        <p:sp>
          <p:nvSpPr>
            <p:cNvPr id="7" name="Freeform 7"/>
            <p:cNvSpPr/>
            <p:nvPr/>
          </p:nvSpPr>
          <p:spPr>
            <a:xfrm>
              <a:off x="0" y="0"/>
              <a:ext cx="1527717" cy="1006624"/>
            </a:xfrm>
            <a:custGeom>
              <a:avLst/>
              <a:gdLst/>
              <a:ahLst/>
              <a:cxnLst/>
              <a:rect l="l" t="t" r="r" b="b"/>
              <a:pathLst>
                <a:path w="1527717" h="1006624">
                  <a:moveTo>
                    <a:pt x="0" y="0"/>
                  </a:moveTo>
                  <a:lnTo>
                    <a:pt x="1527717" y="0"/>
                  </a:lnTo>
                  <a:lnTo>
                    <a:pt x="1527717" y="1006624"/>
                  </a:lnTo>
                  <a:lnTo>
                    <a:pt x="0" y="1006624"/>
                  </a:lnTo>
                  <a:close/>
                </a:path>
              </a:pathLst>
            </a:custGeom>
            <a:solidFill>
              <a:srgbClr val="000000">
                <a:alpha val="0"/>
              </a:srgbClr>
            </a:solidFill>
          </p:spPr>
        </p:sp>
        <p:sp>
          <p:nvSpPr>
            <p:cNvPr id="8" name="TextBox 8"/>
            <p:cNvSpPr txBox="1"/>
            <p:nvPr/>
          </p:nvSpPr>
          <p:spPr>
            <a:xfrm>
              <a:off x="0" y="-47625"/>
              <a:ext cx="1527717" cy="1054249"/>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12</a:t>
              </a:r>
            </a:p>
          </p:txBody>
        </p:sp>
      </p:grpSp>
      <p:sp>
        <p:nvSpPr>
          <p:cNvPr id="10" name="Dreptunghi 9"/>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11" name="Rectangle 4"/>
          <p:cNvSpPr>
            <a:spLocks noChangeArrowheads="1"/>
          </p:cNvSpPr>
          <p:nvPr/>
        </p:nvSpPr>
        <p:spPr bwMode="auto">
          <a:xfrm>
            <a:off x="1739964" y="1256751"/>
            <a:ext cx="7908654" cy="646331"/>
          </a:xfrm>
          <a:prstGeom prst="rect">
            <a:avLst/>
          </a:prstGeom>
          <a:no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algn="just">
              <a:defRPr/>
            </a:pPr>
            <a:r>
              <a:rPr lang="vi-VN" altLang="en-US" sz="3600" b="1" dirty="0">
                <a:solidFill>
                  <a:srgbClr val="0070C0"/>
                </a:solidFill>
                <a:effectLst>
                  <a:outerShdw blurRad="38100" dist="38100" dir="2700000" algn="tl">
                    <a:srgbClr val="000000">
                      <a:alpha val="43137"/>
                    </a:srgbClr>
                  </a:outerShdw>
                </a:effectLst>
                <a:cs typeface="Calibri" panose="020F0502020204030204" pitchFamily="34" charset="0"/>
              </a:rPr>
              <a:t>Consecințele dependenței de ecrane</a:t>
            </a:r>
            <a:endParaRPr lang="en-US" altLang="en-US" sz="3600" b="1" dirty="0">
              <a:solidFill>
                <a:srgbClr val="0070C0"/>
              </a:solidFill>
              <a:effectLst>
                <a:outerShdw blurRad="38100" dist="38100" dir="2700000" algn="tl">
                  <a:srgbClr val="000000">
                    <a:alpha val="43137"/>
                  </a:srgbClr>
                </a:outerShdw>
              </a:effectLst>
              <a:cs typeface="Calibri" panose="020F0502020204030204" pitchFamily="34" charset="0"/>
            </a:endParaRPr>
          </a:p>
        </p:txBody>
      </p:sp>
      <p:sp>
        <p:nvSpPr>
          <p:cNvPr id="12" name="CasetăText 11"/>
          <p:cNvSpPr txBox="1"/>
          <p:nvPr/>
        </p:nvSpPr>
        <p:spPr>
          <a:xfrm>
            <a:off x="1967071" y="2451876"/>
            <a:ext cx="7454440" cy="6555641"/>
          </a:xfrm>
          <a:prstGeom prst="rect">
            <a:avLst/>
          </a:prstGeom>
          <a:noFill/>
        </p:spPr>
        <p:txBody>
          <a:bodyPr wrap="square">
            <a:spAutoFit/>
          </a:bodyPr>
          <a:lstStyle/>
          <a:p>
            <a:pPr algn="just">
              <a:defRPr/>
            </a:pPr>
            <a:r>
              <a:rPr lang="vi-VN" altLang="en-US" sz="2800" b="1" dirty="0">
                <a:latin typeface="Calibri" panose="020F0502020204030204" pitchFamily="34" charset="0"/>
                <a:cs typeface="Calibri" panose="020F0502020204030204" pitchFamily="34" charset="0"/>
              </a:rPr>
              <a:t>Probleme de sănătate</a:t>
            </a:r>
            <a:r>
              <a:rPr lang="vi-VN" altLang="en-US" sz="2800" dirty="0">
                <a:latin typeface="Calibri" panose="020F0502020204030204" pitchFamily="34" charset="0"/>
                <a:cs typeface="Calibri" panose="020F0502020204030204" pitchFamily="34" charset="0"/>
              </a:rPr>
              <a:t>: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D</a:t>
            </a:r>
            <a:r>
              <a:rPr lang="vi-VN" altLang="en-US" sz="2800" dirty="0">
                <a:latin typeface="Calibri" panose="020F0502020204030204" pitchFamily="34" charset="0"/>
                <a:cs typeface="Calibri" panose="020F0502020204030204" pitchFamily="34" charset="0"/>
              </a:rPr>
              <a:t>urere în zona gâtului și a spatelui</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O</a:t>
            </a:r>
            <a:r>
              <a:rPr lang="vi-VN" altLang="en-US" sz="2800" dirty="0">
                <a:latin typeface="Calibri" panose="020F0502020204030204" pitchFamily="34" charset="0"/>
                <a:cs typeface="Calibri" panose="020F0502020204030204" pitchFamily="34" charset="0"/>
              </a:rPr>
              <a:t>bezitate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T</a:t>
            </a:r>
            <a:r>
              <a:rPr lang="vi-VN" altLang="en-US" sz="2800" dirty="0">
                <a:latin typeface="Calibri" panose="020F0502020204030204" pitchFamily="34" charset="0"/>
                <a:cs typeface="Calibri" panose="020F0502020204030204" pitchFamily="34" charset="0"/>
              </a:rPr>
              <a:t>ulburări de somn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O</a:t>
            </a:r>
            <a:r>
              <a:rPr lang="vi-VN" altLang="en-US" sz="2800" dirty="0">
                <a:latin typeface="Calibri" panose="020F0502020204030204" pitchFamily="34" charset="0"/>
                <a:cs typeface="Calibri" panose="020F0502020204030204" pitchFamily="34" charset="0"/>
              </a:rPr>
              <a:t>boseala oculară</a:t>
            </a:r>
            <a:endParaRPr lang="en-US" altLang="en-US" sz="2800" dirty="0">
              <a:latin typeface="Calibri" panose="020F0502020204030204" pitchFamily="34" charset="0"/>
              <a:cs typeface="Calibri" panose="020F0502020204030204" pitchFamily="34" charset="0"/>
            </a:endParaRPr>
          </a:p>
          <a:p>
            <a:pPr algn="just">
              <a:defRPr/>
            </a:pPr>
            <a:r>
              <a:rPr lang="vi-VN" altLang="en-US" sz="2800" b="1" dirty="0">
                <a:latin typeface="Calibri" panose="020F0502020204030204" pitchFamily="34" charset="0"/>
                <a:cs typeface="Calibri" panose="020F0502020204030204" pitchFamily="34" charset="0"/>
              </a:rPr>
              <a:t>Probleme de sănătate mentală</a:t>
            </a:r>
            <a:r>
              <a:rPr lang="vi-VN" altLang="en-US" sz="2800" dirty="0">
                <a:latin typeface="Calibri" panose="020F0502020204030204" pitchFamily="34" charset="0"/>
                <a:cs typeface="Calibri" panose="020F0502020204030204" pitchFamily="34" charset="0"/>
              </a:rPr>
              <a:t>: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A</a:t>
            </a:r>
            <a:r>
              <a:rPr lang="vi-VN" altLang="en-US" sz="2800" dirty="0">
                <a:latin typeface="Calibri" panose="020F0502020204030204" pitchFamily="34" charset="0"/>
                <a:cs typeface="Calibri" panose="020F0502020204030204" pitchFamily="34" charset="0"/>
              </a:rPr>
              <a:t>nxietate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D</a:t>
            </a:r>
            <a:r>
              <a:rPr lang="vi-VN" altLang="en-US" sz="2800" dirty="0">
                <a:latin typeface="Calibri" panose="020F0502020204030204" pitchFamily="34" charset="0"/>
                <a:cs typeface="Calibri" panose="020F0502020204030204" pitchFamily="34" charset="0"/>
              </a:rPr>
              <a:t>epresi</a:t>
            </a:r>
            <a:r>
              <a:rPr lang="en-US" altLang="en-US" sz="2800" dirty="0">
                <a:latin typeface="Calibri" panose="020F0502020204030204" pitchFamily="34" charset="0"/>
                <a:cs typeface="Calibri" panose="020F0502020204030204" pitchFamily="34" charset="0"/>
              </a:rPr>
              <a:t>e</a:t>
            </a:r>
            <a:endParaRPr lang="vi-VN" altLang="en-US" sz="2800" dirty="0">
              <a:latin typeface="Calibri" panose="020F0502020204030204" pitchFamily="34" charset="0"/>
              <a:cs typeface="Calibri" panose="020F0502020204030204" pitchFamily="34" charset="0"/>
            </a:endParaRPr>
          </a:p>
          <a:p>
            <a:pPr algn="just">
              <a:defRPr/>
            </a:pPr>
            <a:r>
              <a:rPr lang="vi-VN" altLang="en-US" sz="2800" b="1" dirty="0">
                <a:latin typeface="Calibri" panose="020F0502020204030204" pitchFamily="34" charset="0"/>
                <a:cs typeface="Calibri" panose="020F0502020204030204" pitchFamily="34" charset="0"/>
              </a:rPr>
              <a:t>Probleme în relații</a:t>
            </a:r>
            <a:r>
              <a:rPr lang="vi-VN" altLang="en-US" sz="2800" dirty="0">
                <a:latin typeface="Calibri" panose="020F0502020204030204" pitchFamily="34" charset="0"/>
                <a:cs typeface="Calibri" panose="020F0502020204030204" pitchFamily="34" charset="0"/>
              </a:rPr>
              <a:t>: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I</a:t>
            </a:r>
            <a:r>
              <a:rPr lang="vi-VN" altLang="en-US" sz="2800" dirty="0">
                <a:latin typeface="Calibri" panose="020F0502020204030204" pitchFamily="34" charset="0"/>
                <a:cs typeface="Calibri" panose="020F0502020204030204" pitchFamily="34" charset="0"/>
              </a:rPr>
              <a:t>zolare socială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C</a:t>
            </a:r>
            <a:r>
              <a:rPr lang="vi-VN" altLang="en-US" sz="2800" dirty="0">
                <a:latin typeface="Calibri" panose="020F0502020204030204" pitchFamily="34" charset="0"/>
                <a:cs typeface="Calibri" panose="020F0502020204030204" pitchFamily="34" charset="0"/>
              </a:rPr>
              <a:t>onflicte</a:t>
            </a:r>
          </a:p>
          <a:p>
            <a:pPr algn="just">
              <a:defRPr/>
            </a:pPr>
            <a:r>
              <a:rPr lang="vi-VN" altLang="en-US" sz="2800" b="1" dirty="0">
                <a:latin typeface="Calibri" panose="020F0502020204030204" pitchFamily="34" charset="0"/>
                <a:cs typeface="Calibri" panose="020F0502020204030204" pitchFamily="34" charset="0"/>
              </a:rPr>
              <a:t>Scăderea performanței școlare sau profesionale</a:t>
            </a:r>
            <a:endParaRPr lang="en-US" altLang="en-US" sz="2800" b="1" dirty="0">
              <a:latin typeface="Calibri" panose="020F0502020204030204" pitchFamily="34" charset="0"/>
              <a:cs typeface="Calibri" panose="020F0502020204030204" pitchFamily="34" charset="0"/>
            </a:endParaRPr>
          </a:p>
          <a:p>
            <a:pPr algn="just">
              <a:defRPr/>
            </a:pPr>
            <a:r>
              <a:rPr lang="vi-VN" altLang="en-US" sz="2800" b="1" dirty="0">
                <a:latin typeface="Calibri" panose="020F0502020204030204" pitchFamily="34" charset="0"/>
                <a:cs typeface="Calibri" panose="020F0502020204030204" pitchFamily="34" charset="0"/>
              </a:rPr>
              <a:t>Risc pentru siguranța online</a:t>
            </a:r>
            <a:r>
              <a:rPr lang="vi-VN" altLang="en-US" sz="2800" dirty="0">
                <a:latin typeface="Calibri" panose="020F0502020204030204" pitchFamily="34" charset="0"/>
                <a:cs typeface="Calibri" panose="020F0502020204030204" pitchFamily="34" charset="0"/>
              </a:rPr>
              <a:t>: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C</a:t>
            </a:r>
            <a:r>
              <a:rPr lang="vi-VN" altLang="en-US" sz="2800" dirty="0">
                <a:latin typeface="Calibri" panose="020F0502020204030204" pitchFamily="34" charset="0"/>
                <a:cs typeface="Calibri" panose="020F0502020204030204" pitchFamily="34" charset="0"/>
              </a:rPr>
              <a:t>onținut inadecvat </a:t>
            </a:r>
            <a:endParaRPr lang="en-US" altLang="en-US" sz="2800" dirty="0">
              <a:latin typeface="Calibri" panose="020F0502020204030204" pitchFamily="34" charset="0"/>
              <a:cs typeface="Calibri" panose="020F0502020204030204" pitchFamily="34" charset="0"/>
            </a:endParaRPr>
          </a:p>
          <a:p>
            <a:pPr marL="984523" lvl="1" indent="-428054" algn="just">
              <a:buFont typeface="Wingdings" panose="05000000000000000000" pitchFamily="2" charset="2"/>
              <a:buChar char="q"/>
              <a:defRPr/>
            </a:pPr>
            <a:r>
              <a:rPr lang="en-US" altLang="en-US" sz="2800" dirty="0">
                <a:latin typeface="Calibri" panose="020F0502020204030204" pitchFamily="34" charset="0"/>
                <a:cs typeface="Calibri" panose="020F0502020204030204" pitchFamily="34" charset="0"/>
              </a:rPr>
              <a:t>C</a:t>
            </a:r>
            <a:r>
              <a:rPr lang="vi-VN" altLang="en-US" sz="2800" dirty="0">
                <a:latin typeface="Calibri" panose="020F0502020204030204" pitchFamily="34" charset="0"/>
                <a:cs typeface="Calibri" panose="020F0502020204030204" pitchFamily="34" charset="0"/>
              </a:rPr>
              <a:t>ontactul cu persoane periculoase</a:t>
            </a:r>
          </a:p>
        </p:txBody>
      </p:sp>
      <p:pic>
        <p:nvPicPr>
          <p:cNvPr id="13" name="Imagin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4722" y="2408135"/>
            <a:ext cx="8267889" cy="7001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767781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754968"/>
            <a:chOff x="0" y="0"/>
            <a:chExt cx="1527717" cy="1006624"/>
          </a:xfrm>
        </p:grpSpPr>
        <p:sp>
          <p:nvSpPr>
            <p:cNvPr id="7" name="Freeform 7"/>
            <p:cNvSpPr/>
            <p:nvPr/>
          </p:nvSpPr>
          <p:spPr>
            <a:xfrm>
              <a:off x="0" y="0"/>
              <a:ext cx="1527717" cy="1006624"/>
            </a:xfrm>
            <a:custGeom>
              <a:avLst/>
              <a:gdLst/>
              <a:ahLst/>
              <a:cxnLst/>
              <a:rect l="l" t="t" r="r" b="b"/>
              <a:pathLst>
                <a:path w="1527717" h="1006624">
                  <a:moveTo>
                    <a:pt x="0" y="0"/>
                  </a:moveTo>
                  <a:lnTo>
                    <a:pt x="1527717" y="0"/>
                  </a:lnTo>
                  <a:lnTo>
                    <a:pt x="1527717" y="1006624"/>
                  </a:lnTo>
                  <a:lnTo>
                    <a:pt x="0" y="1006624"/>
                  </a:lnTo>
                  <a:close/>
                </a:path>
              </a:pathLst>
            </a:custGeom>
            <a:solidFill>
              <a:srgbClr val="000000">
                <a:alpha val="0"/>
              </a:srgbClr>
            </a:solidFill>
          </p:spPr>
        </p:sp>
        <p:sp>
          <p:nvSpPr>
            <p:cNvPr id="8" name="TextBox 8"/>
            <p:cNvSpPr txBox="1"/>
            <p:nvPr/>
          </p:nvSpPr>
          <p:spPr>
            <a:xfrm>
              <a:off x="0" y="-47625"/>
              <a:ext cx="1527717" cy="1054249"/>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12</a:t>
              </a:r>
            </a:p>
          </p:txBody>
        </p:sp>
      </p:grpSp>
      <p:sp>
        <p:nvSpPr>
          <p:cNvPr id="10" name="Dreptunghi 9"/>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11" name="Content Placeholder 2"/>
          <p:cNvSpPr txBox="1">
            <a:spLocks noChangeArrowheads="1"/>
          </p:cNvSpPr>
          <p:nvPr/>
        </p:nvSpPr>
        <p:spPr bwMode="auto">
          <a:xfrm>
            <a:off x="1246376" y="1971949"/>
            <a:ext cx="10070407" cy="7357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1828800">
              <a:lnSpc>
                <a:spcPct val="90000"/>
              </a:lnSpc>
              <a:spcBef>
                <a:spcPts val="2000"/>
              </a:spcBef>
              <a:buFont typeface="Arial" panose="020B0604020202020204" pitchFamily="34" charset="0"/>
              <a:buChar char="•"/>
              <a:defRPr sz="5600">
                <a:solidFill>
                  <a:schemeClr val="tx1"/>
                </a:solidFill>
                <a:latin typeface="Calibri" panose="020F0502020204030204" pitchFamily="34" charset="0"/>
              </a:defRPr>
            </a:lvl1pPr>
            <a:lvl2pPr marL="914400" indent="-457200" defTabSz="1828800">
              <a:lnSpc>
                <a:spcPct val="90000"/>
              </a:lnSpc>
              <a:spcBef>
                <a:spcPts val="1000"/>
              </a:spcBef>
              <a:buFont typeface="Arial" panose="020B0604020202020204" pitchFamily="34" charset="0"/>
              <a:buChar char="–"/>
              <a:defRPr sz="4800">
                <a:solidFill>
                  <a:schemeClr val="tx1"/>
                </a:solidFill>
                <a:latin typeface="Calibri" panose="020F0502020204030204" pitchFamily="34" charset="0"/>
              </a:defRPr>
            </a:lvl2pPr>
            <a:lvl3pPr marL="1828800" indent="-914400" defTabSz="1828800">
              <a:lnSpc>
                <a:spcPct val="90000"/>
              </a:lnSpc>
              <a:spcBef>
                <a:spcPts val="1000"/>
              </a:spcBef>
              <a:buFont typeface="Arial" panose="020B0604020202020204" pitchFamily="34" charset="0"/>
              <a:buChar char="•"/>
              <a:defRPr sz="4000">
                <a:solidFill>
                  <a:schemeClr val="tx1"/>
                </a:solidFill>
                <a:latin typeface="Calibri" panose="020F0502020204030204" pitchFamily="34" charset="0"/>
              </a:defRPr>
            </a:lvl3pPr>
            <a:lvl4pPr marL="2743200" indent="-1371600" defTabSz="1828800">
              <a:lnSpc>
                <a:spcPct val="90000"/>
              </a:lnSpc>
              <a:spcBef>
                <a:spcPts val="1000"/>
              </a:spcBef>
              <a:buFont typeface="Arial" panose="020B0604020202020204" pitchFamily="34" charset="0"/>
              <a:buChar char="–"/>
              <a:defRPr sz="3600">
                <a:solidFill>
                  <a:schemeClr val="tx1"/>
                </a:solidFill>
                <a:latin typeface="Calibri" panose="020F0502020204030204" pitchFamily="34" charset="0"/>
              </a:defRPr>
            </a:lvl4pPr>
            <a:lvl5pPr marL="3657600" indent="-1828800" defTabSz="1828800">
              <a:lnSpc>
                <a:spcPct val="90000"/>
              </a:lnSpc>
              <a:spcBef>
                <a:spcPts val="1000"/>
              </a:spcBef>
              <a:buFont typeface="Arial" panose="020B0604020202020204" pitchFamily="34" charset="0"/>
              <a:buChar char="»"/>
              <a:defRPr sz="3600">
                <a:solidFill>
                  <a:schemeClr val="tx1"/>
                </a:solidFill>
                <a:latin typeface="Calibri" panose="020F0502020204030204" pitchFamily="34" charset="0"/>
              </a:defRPr>
            </a:lvl5pPr>
            <a:lvl6pPr marL="41148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6pPr>
            <a:lvl7pPr marL="45720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7pPr>
            <a:lvl8pPr marL="50292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8pPr>
            <a:lvl9pPr marL="54864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9pPr>
          </a:lstStyle>
          <a:p>
            <a:pPr algn="just"/>
            <a:r>
              <a:rPr lang="ro-RO" altLang="en-US" sz="2700" b="1" dirty="0" err="1">
                <a:cs typeface="Calibri" panose="020F0502020204030204" pitchFamily="34" charset="0"/>
              </a:rPr>
              <a:t>Cyberbullyingul</a:t>
            </a:r>
            <a:r>
              <a:rPr lang="ro-RO" altLang="en-US" sz="2700" dirty="0">
                <a:cs typeface="Calibri" panose="020F0502020204030204" pitchFamily="34" charset="0"/>
              </a:rPr>
              <a:t> înseamnă hărțuirea/agresiunea (</a:t>
            </a:r>
            <a:r>
              <a:rPr lang="ro-RO" altLang="en-US" sz="2700" dirty="0" err="1">
                <a:cs typeface="Calibri" panose="020F0502020204030204" pitchFamily="34" charset="0"/>
              </a:rPr>
              <a:t>bullying</a:t>
            </a:r>
            <a:r>
              <a:rPr lang="ro-RO" altLang="en-US" sz="2700" dirty="0">
                <a:cs typeface="Calibri" panose="020F0502020204030204" pitchFamily="34" charset="0"/>
              </a:rPr>
              <a:t>) prin folosirea tehnologiilor digitale. Se poate întâmpla pe rețelele de socializare, pe platformele de schimb de mesaje, platformele de jocuri și pe telefoanele mobile. Este vorba despre un comportament repetat cu scopul de a-i speria, înfuria sau umili pe cei vizați. Printre exemple se numără răspândirea minciunilor sau postarea de fotografii jenante ale cuiva pe rețelele de socializare, transmiterea de mesaje supărătoare sau de amenințări prin platformele de schimb de mesaje, copierea identității unei persoane și transmiterea în numele acesteia de mesaje răuvoitoare cuiva.</a:t>
            </a:r>
          </a:p>
          <a:p>
            <a:pPr algn="just"/>
            <a:r>
              <a:rPr lang="ro-RO" altLang="en-US" sz="2700" b="1" dirty="0">
                <a:cs typeface="Calibri" panose="020F0502020204030204" pitchFamily="34" charset="0"/>
              </a:rPr>
              <a:t>România se află în primele 4 locuri din cele 43 de țări din care s-au cules date, în ceea ce privește agresiunea cibernetică la toate cele 3 grupe de vârstă, astfel: </a:t>
            </a:r>
          </a:p>
          <a:p>
            <a:pPr algn="just"/>
            <a:r>
              <a:rPr lang="ro-RO" altLang="en-US" sz="2700" b="1" dirty="0">
                <a:cs typeface="Calibri" panose="020F0502020204030204" pitchFamily="34" charset="0"/>
              </a:rPr>
              <a:t>la 11 ani înregistrează o frecvență de 15% la fete și 20% la băieți, </a:t>
            </a:r>
          </a:p>
          <a:p>
            <a:pPr algn="just"/>
            <a:r>
              <a:rPr lang="ro-RO" altLang="en-US" sz="2700" b="1" dirty="0">
                <a:cs typeface="Calibri" panose="020F0502020204030204" pitchFamily="34" charset="0"/>
              </a:rPr>
              <a:t>la 13 ani înregistrează o frecvență de 24% la fete și 26% la băieți, </a:t>
            </a:r>
          </a:p>
          <a:p>
            <a:pPr algn="just"/>
            <a:r>
              <a:rPr lang="ro-RO" altLang="en-US" sz="2700" b="1" dirty="0">
                <a:cs typeface="Calibri" panose="020F0502020204030204" pitchFamily="34" charset="0"/>
              </a:rPr>
              <a:t>la 15 ani -  19% fete și 22% băieți.</a:t>
            </a:r>
          </a:p>
        </p:txBody>
      </p:sp>
      <p:sp>
        <p:nvSpPr>
          <p:cNvPr id="12" name="Title 1"/>
          <p:cNvSpPr txBox="1">
            <a:spLocks noChangeArrowheads="1"/>
          </p:cNvSpPr>
          <p:nvPr/>
        </p:nvSpPr>
        <p:spPr bwMode="auto">
          <a:xfrm>
            <a:off x="1922423" y="279207"/>
            <a:ext cx="7643606" cy="946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828800">
              <a:lnSpc>
                <a:spcPct val="90000"/>
              </a:lnSpc>
              <a:spcBef>
                <a:spcPts val="2000"/>
              </a:spcBef>
              <a:buFont typeface="Arial" panose="020B0604020202020204" pitchFamily="34" charset="0"/>
              <a:buChar char="•"/>
              <a:defRPr sz="5600">
                <a:solidFill>
                  <a:schemeClr val="tx1"/>
                </a:solidFill>
                <a:latin typeface="Calibri" panose="020F0502020204030204" pitchFamily="34" charset="0"/>
              </a:defRPr>
            </a:lvl1pPr>
            <a:lvl2pPr marL="914400" indent="-457200" defTabSz="1828800">
              <a:lnSpc>
                <a:spcPct val="90000"/>
              </a:lnSpc>
              <a:spcBef>
                <a:spcPts val="1000"/>
              </a:spcBef>
              <a:buFont typeface="Arial" panose="020B0604020202020204" pitchFamily="34" charset="0"/>
              <a:buChar char="–"/>
              <a:defRPr sz="4800">
                <a:solidFill>
                  <a:schemeClr val="tx1"/>
                </a:solidFill>
                <a:latin typeface="Calibri" panose="020F0502020204030204" pitchFamily="34" charset="0"/>
              </a:defRPr>
            </a:lvl2pPr>
            <a:lvl3pPr marL="1828800" indent="-914400" defTabSz="1828800">
              <a:lnSpc>
                <a:spcPct val="90000"/>
              </a:lnSpc>
              <a:spcBef>
                <a:spcPts val="1000"/>
              </a:spcBef>
              <a:buFont typeface="Arial" panose="020B0604020202020204" pitchFamily="34" charset="0"/>
              <a:buChar char="•"/>
              <a:defRPr sz="4000">
                <a:solidFill>
                  <a:schemeClr val="tx1"/>
                </a:solidFill>
                <a:latin typeface="Calibri" panose="020F0502020204030204" pitchFamily="34" charset="0"/>
              </a:defRPr>
            </a:lvl3pPr>
            <a:lvl4pPr marL="2743200" indent="-1371600" defTabSz="1828800">
              <a:lnSpc>
                <a:spcPct val="90000"/>
              </a:lnSpc>
              <a:spcBef>
                <a:spcPts val="1000"/>
              </a:spcBef>
              <a:buFont typeface="Arial" panose="020B0604020202020204" pitchFamily="34" charset="0"/>
              <a:buChar char="–"/>
              <a:defRPr sz="3600">
                <a:solidFill>
                  <a:schemeClr val="tx1"/>
                </a:solidFill>
                <a:latin typeface="Calibri" panose="020F0502020204030204" pitchFamily="34" charset="0"/>
              </a:defRPr>
            </a:lvl4pPr>
            <a:lvl5pPr marL="3657600" indent="-1828800" defTabSz="1828800">
              <a:lnSpc>
                <a:spcPct val="90000"/>
              </a:lnSpc>
              <a:spcBef>
                <a:spcPts val="1000"/>
              </a:spcBef>
              <a:buFont typeface="Arial" panose="020B0604020202020204" pitchFamily="34" charset="0"/>
              <a:buChar char="»"/>
              <a:defRPr sz="3600">
                <a:solidFill>
                  <a:schemeClr val="tx1"/>
                </a:solidFill>
                <a:latin typeface="Calibri" panose="020F0502020204030204" pitchFamily="34" charset="0"/>
              </a:defRPr>
            </a:lvl5pPr>
            <a:lvl6pPr marL="41148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6pPr>
            <a:lvl7pPr marL="45720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7pPr>
            <a:lvl8pPr marL="50292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8pPr>
            <a:lvl9pPr marL="5486400" indent="-1828800" defTabSz="1828800" eaLnBrk="0" fontAlgn="base" hangingPunct="0">
              <a:lnSpc>
                <a:spcPct val="90000"/>
              </a:lnSpc>
              <a:spcBef>
                <a:spcPts val="1000"/>
              </a:spcBef>
              <a:spcAft>
                <a:spcPct val="0"/>
              </a:spcAft>
              <a:buFont typeface="Arial" panose="020B0604020202020204" pitchFamily="34" charset="0"/>
              <a:buChar char="»"/>
              <a:defRPr sz="3600">
                <a:solidFill>
                  <a:schemeClr val="tx1"/>
                </a:solidFill>
                <a:latin typeface="Calibri" panose="020F0502020204030204" pitchFamily="34" charset="0"/>
              </a:defRPr>
            </a:lvl9pPr>
          </a:lstStyle>
          <a:p>
            <a:pPr>
              <a:spcBef>
                <a:spcPct val="0"/>
              </a:spcBef>
              <a:buFontTx/>
              <a:buNone/>
            </a:pPr>
            <a:r>
              <a:rPr lang="ro-RO" altLang="en-US" sz="3600" b="1" dirty="0">
                <a:solidFill>
                  <a:srgbClr val="0070C0"/>
                </a:solidFill>
                <a:latin typeface="Calibri (MS)" panose="020B0604020202020204" charset="0"/>
                <a:cs typeface="Calibri (MS)" panose="020B0604020202020204" charset="0"/>
              </a:rPr>
              <a:t>Hărțuirea cibernetică (</a:t>
            </a:r>
            <a:r>
              <a:rPr lang="ro-RO" altLang="en-US" sz="3600" b="1" dirty="0" err="1">
                <a:solidFill>
                  <a:srgbClr val="0070C0"/>
                </a:solidFill>
                <a:latin typeface="Calibri (MS)" panose="020B0604020202020204" charset="0"/>
                <a:cs typeface="Calibri (MS)" panose="020B0604020202020204" charset="0"/>
              </a:rPr>
              <a:t>Cyberbullying</a:t>
            </a:r>
            <a:r>
              <a:rPr lang="ro-RO" altLang="en-US" sz="3600" b="1" dirty="0">
                <a:solidFill>
                  <a:srgbClr val="0070C0"/>
                </a:solidFill>
                <a:latin typeface="Calibri (MS)" panose="020B0604020202020204" charset="0"/>
                <a:cs typeface="Calibri (MS)" panose="020B0604020202020204" charset="0"/>
              </a:rPr>
              <a:t>)</a:t>
            </a:r>
          </a:p>
        </p:txBody>
      </p:sp>
      <p:pic>
        <p:nvPicPr>
          <p:cNvPr id="13" name="Imagine 12">
            <a:extLst>
              <a:ext uri="{FF2B5EF4-FFF2-40B4-BE49-F238E27FC236}">
                <a16:creationId xmlns:a16="http://schemas.microsoft.com/office/drawing/2014/main" id="{95AAF064-0D77-6E4B-2C5F-140FADF080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86974" y="664730"/>
            <a:ext cx="6439799" cy="8973802"/>
          </a:xfrm>
          <a:prstGeom prst="rect">
            <a:avLst/>
          </a:prstGeom>
        </p:spPr>
      </p:pic>
    </p:spTree>
    <p:extLst>
      <p:ext uri="{BB962C8B-B14F-4D97-AF65-F5344CB8AC3E}">
        <p14:creationId xmlns:p14="http://schemas.microsoft.com/office/powerpoint/2010/main" val="304527262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noChangeArrowheads="1"/>
          </p:cNvSpPr>
          <p:nvPr>
            <p:ph type="title"/>
          </p:nvPr>
        </p:nvSpPr>
        <p:spPr>
          <a:xfrm>
            <a:off x="2351798" y="9157346"/>
            <a:ext cx="10190682" cy="753896"/>
          </a:xfrm>
        </p:spPr>
        <p:txBody>
          <a:bodyPr/>
          <a:lstStyle/>
          <a:p>
            <a:pPr algn="just">
              <a:lnSpc>
                <a:spcPct val="150000"/>
              </a:lnSpc>
              <a:tabLst>
                <a:tab pos="0" algn="l"/>
              </a:tabLst>
            </a:pPr>
            <a:r>
              <a:rPr lang="en-US" altLang="ro-RO" sz="2097" u="sng">
                <a:solidFill>
                  <a:schemeClr val="tx1"/>
                </a:solidFill>
                <a:latin typeface="Times New Roman" panose="02020603050405020304" pitchFamily="18" charset="0"/>
                <a:ea typeface="Calibri" panose="020F0502020204030204" pitchFamily="34" charset="0"/>
                <a:cs typeface="Times New Roman" panose="02020603050405020304" pitchFamily="18" charset="0"/>
                <a:hlinkClick r:id="rId2"/>
              </a:rPr>
              <a:t>https://aifs.gov.au/resources/short-articles/too-much-time-screens</a:t>
            </a:r>
            <a:endParaRPr lang="en-US" altLang="ro-RO" sz="2097">
              <a:solidFill>
                <a:schemeClr val="tx1"/>
              </a:solidFill>
              <a:latin typeface="Times New Roman" panose="02020603050405020304" pitchFamily="18" charset="0"/>
              <a:ea typeface="DengXian" pitchFamily="2" charset="-122"/>
              <a:cs typeface="Times New Roman" panose="02020603050405020304" pitchFamily="18" charset="0"/>
            </a:endParaRPr>
          </a:p>
        </p:txBody>
      </p:sp>
      <p:sp>
        <p:nvSpPr>
          <p:cNvPr id="39939" name="Slide Number Placeholder 3"/>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556470" indent="-214027">
              <a:defRPr>
                <a:solidFill>
                  <a:schemeClr val="tx1"/>
                </a:solidFill>
                <a:latin typeface="Calibri" panose="020F0502020204030204" pitchFamily="34" charset="0"/>
              </a:defRPr>
            </a:lvl2pPr>
            <a:lvl3pPr marL="856107" indent="-171221">
              <a:defRPr>
                <a:solidFill>
                  <a:schemeClr val="tx1"/>
                </a:solidFill>
                <a:latin typeface="Calibri" panose="020F0502020204030204" pitchFamily="34" charset="0"/>
              </a:defRPr>
            </a:lvl3pPr>
            <a:lvl4pPr marL="1198550" indent="-171221">
              <a:defRPr>
                <a:solidFill>
                  <a:schemeClr val="tx1"/>
                </a:solidFill>
                <a:latin typeface="Calibri" panose="020F0502020204030204" pitchFamily="34" charset="0"/>
              </a:defRPr>
            </a:lvl4pPr>
            <a:lvl5pPr marL="1540993" indent="-171221">
              <a:defRPr>
                <a:solidFill>
                  <a:schemeClr val="tx1"/>
                </a:solidFill>
                <a:latin typeface="Calibri" panose="020F0502020204030204" pitchFamily="34" charset="0"/>
              </a:defRPr>
            </a:lvl5pPr>
            <a:lvl6pPr marL="1883435" indent="-171221" defTabSz="342443" eaLnBrk="0" fontAlgn="base" hangingPunct="0">
              <a:spcBef>
                <a:spcPct val="0"/>
              </a:spcBef>
              <a:spcAft>
                <a:spcPct val="0"/>
              </a:spcAft>
              <a:defRPr>
                <a:solidFill>
                  <a:schemeClr val="tx1"/>
                </a:solidFill>
                <a:latin typeface="Calibri" panose="020F0502020204030204" pitchFamily="34" charset="0"/>
              </a:defRPr>
            </a:lvl6pPr>
            <a:lvl7pPr marL="2225878" indent="-171221" defTabSz="342443" eaLnBrk="0" fontAlgn="base" hangingPunct="0">
              <a:spcBef>
                <a:spcPct val="0"/>
              </a:spcBef>
              <a:spcAft>
                <a:spcPct val="0"/>
              </a:spcAft>
              <a:defRPr>
                <a:solidFill>
                  <a:schemeClr val="tx1"/>
                </a:solidFill>
                <a:latin typeface="Calibri" panose="020F0502020204030204" pitchFamily="34" charset="0"/>
              </a:defRPr>
            </a:lvl7pPr>
            <a:lvl8pPr marL="2568321" indent="-171221" defTabSz="342443" eaLnBrk="0" fontAlgn="base" hangingPunct="0">
              <a:spcBef>
                <a:spcPct val="0"/>
              </a:spcBef>
              <a:spcAft>
                <a:spcPct val="0"/>
              </a:spcAft>
              <a:defRPr>
                <a:solidFill>
                  <a:schemeClr val="tx1"/>
                </a:solidFill>
                <a:latin typeface="Calibri" panose="020F0502020204030204" pitchFamily="34" charset="0"/>
              </a:defRPr>
            </a:lvl8pPr>
            <a:lvl9pPr marL="2910764" indent="-171221" defTabSz="342443" eaLnBrk="0" fontAlgn="base" hangingPunct="0">
              <a:spcBef>
                <a:spcPct val="0"/>
              </a:spcBef>
              <a:spcAft>
                <a:spcPct val="0"/>
              </a:spcAft>
              <a:defRPr>
                <a:solidFill>
                  <a:schemeClr val="tx1"/>
                </a:solidFill>
                <a:latin typeface="Calibri" panose="020F0502020204030204" pitchFamily="34" charset="0"/>
              </a:defRPr>
            </a:lvl9pPr>
          </a:lstStyle>
          <a:p>
            <a:fld id="{11872024-C92E-4BE9-A023-3A5F440C8FD1}" type="slidenum">
              <a:rPr lang="ro-RO" altLang="en-US">
                <a:solidFill>
                  <a:schemeClr val="bg1"/>
                </a:solidFill>
              </a:rPr>
              <a:pPr/>
              <a:t>16</a:t>
            </a:fld>
            <a:endParaRPr lang="ro-RO" altLang="en-US">
              <a:solidFill>
                <a:schemeClr val="bg1"/>
              </a:solidFill>
            </a:endParaRPr>
          </a:p>
        </p:txBody>
      </p:sp>
      <p:pic>
        <p:nvPicPr>
          <p:cNvPr id="59394" name="Picture 2" descr="https://www.novakid.ro/blog/wp-content/uploads/2024/05/1024%D0%A5613_RO_Screentime.png"/>
          <p:cNvPicPr>
            <a:picLocks noChangeAspect="1" noChangeArrowheads="1"/>
          </p:cNvPicPr>
          <p:nvPr/>
        </p:nvPicPr>
        <p:blipFill>
          <a:blip r:embed="rId3"/>
          <a:srcRect/>
          <a:stretch>
            <a:fillRect/>
          </a:stretch>
        </p:blipFill>
        <p:spPr bwMode="auto">
          <a:xfrm>
            <a:off x="2364861" y="952500"/>
            <a:ext cx="13756920" cy="7800046"/>
          </a:xfrm>
          <a:prstGeom prst="rect">
            <a:avLst/>
          </a:prstGeom>
          <a:noFill/>
          <a:effectLst>
            <a:softEdge rad="241300"/>
          </a:effectLst>
        </p:spPr>
      </p:pic>
      <p:sp>
        <p:nvSpPr>
          <p:cNvPr id="5" name="Dreptunghi 4"/>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Tree>
    <p:extLst>
      <p:ext uri="{BB962C8B-B14F-4D97-AF65-F5344CB8AC3E}">
        <p14:creationId xmlns:p14="http://schemas.microsoft.com/office/powerpoint/2010/main" val="1031042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556470" indent="-214027">
              <a:defRPr>
                <a:solidFill>
                  <a:schemeClr val="tx1"/>
                </a:solidFill>
                <a:latin typeface="Calibri" panose="020F0502020204030204" pitchFamily="34" charset="0"/>
              </a:defRPr>
            </a:lvl2pPr>
            <a:lvl3pPr marL="856107" indent="-171221">
              <a:defRPr>
                <a:solidFill>
                  <a:schemeClr val="tx1"/>
                </a:solidFill>
                <a:latin typeface="Calibri" panose="020F0502020204030204" pitchFamily="34" charset="0"/>
              </a:defRPr>
            </a:lvl3pPr>
            <a:lvl4pPr marL="1198550" indent="-171221">
              <a:defRPr>
                <a:solidFill>
                  <a:schemeClr val="tx1"/>
                </a:solidFill>
                <a:latin typeface="Calibri" panose="020F0502020204030204" pitchFamily="34" charset="0"/>
              </a:defRPr>
            </a:lvl4pPr>
            <a:lvl5pPr marL="1540993" indent="-171221">
              <a:defRPr>
                <a:solidFill>
                  <a:schemeClr val="tx1"/>
                </a:solidFill>
                <a:latin typeface="Calibri" panose="020F0502020204030204" pitchFamily="34" charset="0"/>
              </a:defRPr>
            </a:lvl5pPr>
            <a:lvl6pPr marL="1883435" indent="-171221" defTabSz="342443" eaLnBrk="0" fontAlgn="base" hangingPunct="0">
              <a:spcBef>
                <a:spcPct val="0"/>
              </a:spcBef>
              <a:spcAft>
                <a:spcPct val="0"/>
              </a:spcAft>
              <a:defRPr>
                <a:solidFill>
                  <a:schemeClr val="tx1"/>
                </a:solidFill>
                <a:latin typeface="Calibri" panose="020F0502020204030204" pitchFamily="34" charset="0"/>
              </a:defRPr>
            </a:lvl6pPr>
            <a:lvl7pPr marL="2225878" indent="-171221" defTabSz="342443" eaLnBrk="0" fontAlgn="base" hangingPunct="0">
              <a:spcBef>
                <a:spcPct val="0"/>
              </a:spcBef>
              <a:spcAft>
                <a:spcPct val="0"/>
              </a:spcAft>
              <a:defRPr>
                <a:solidFill>
                  <a:schemeClr val="tx1"/>
                </a:solidFill>
                <a:latin typeface="Calibri" panose="020F0502020204030204" pitchFamily="34" charset="0"/>
              </a:defRPr>
            </a:lvl7pPr>
            <a:lvl8pPr marL="2568321" indent="-171221" defTabSz="342443" eaLnBrk="0" fontAlgn="base" hangingPunct="0">
              <a:spcBef>
                <a:spcPct val="0"/>
              </a:spcBef>
              <a:spcAft>
                <a:spcPct val="0"/>
              </a:spcAft>
              <a:defRPr>
                <a:solidFill>
                  <a:schemeClr val="tx1"/>
                </a:solidFill>
                <a:latin typeface="Calibri" panose="020F0502020204030204" pitchFamily="34" charset="0"/>
              </a:defRPr>
            </a:lvl8pPr>
            <a:lvl9pPr marL="2910764" indent="-171221" defTabSz="342443" eaLnBrk="0" fontAlgn="base" hangingPunct="0">
              <a:spcBef>
                <a:spcPct val="0"/>
              </a:spcBef>
              <a:spcAft>
                <a:spcPct val="0"/>
              </a:spcAft>
              <a:defRPr>
                <a:solidFill>
                  <a:schemeClr val="tx1"/>
                </a:solidFill>
                <a:latin typeface="Calibri" panose="020F0502020204030204" pitchFamily="34" charset="0"/>
              </a:defRPr>
            </a:lvl9pPr>
          </a:lstStyle>
          <a:p>
            <a:fld id="{FC2DFAE0-1590-409B-82A5-7134043DDDB3}" type="slidenum">
              <a:rPr lang="ro-RO" altLang="en-US">
                <a:solidFill>
                  <a:schemeClr val="bg1"/>
                </a:solidFill>
              </a:rPr>
              <a:pPr/>
              <a:t>17</a:t>
            </a:fld>
            <a:endParaRPr lang="ro-RO" altLang="en-US">
              <a:solidFill>
                <a:schemeClr val="bg1"/>
              </a:solidFill>
            </a:endParaRPr>
          </a:p>
        </p:txBody>
      </p:sp>
      <p:sp>
        <p:nvSpPr>
          <p:cNvPr id="5" name="Rectangle 4"/>
          <p:cNvSpPr/>
          <p:nvPr/>
        </p:nvSpPr>
        <p:spPr>
          <a:xfrm>
            <a:off x="1843885" y="1032373"/>
            <a:ext cx="16062513" cy="646331"/>
          </a:xfrm>
          <a:prstGeom prst="rect">
            <a:avLst/>
          </a:prstGeom>
        </p:spPr>
        <p:txBody>
          <a:bodyPr>
            <a:spAutoFit/>
          </a:bodyPr>
          <a:lstStyle/>
          <a:p>
            <a:pPr algn="just">
              <a:defRPr/>
            </a:pP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Sfaturi</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pentru</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părinți</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pentru</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preveni</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dependența</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de </a:t>
            </a:r>
            <a:r>
              <a:rPr lang="en-US" sz="3600" b="1"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ecrane</a:t>
            </a:r>
            <a:r>
              <a:rPr lang="en-US" sz="36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
        <p:nvSpPr>
          <p:cNvPr id="7" name="Dreptunghi 6"/>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pic>
        <p:nvPicPr>
          <p:cNvPr id="14" name="Imagine 13">
            <a:extLst>
              <a:ext uri="{FF2B5EF4-FFF2-40B4-BE49-F238E27FC236}">
                <a16:creationId xmlns:a16="http://schemas.microsoft.com/office/drawing/2014/main" id="{10A803A9-E21A-052A-05A9-1056682334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6599" y="2284582"/>
            <a:ext cx="7247825" cy="6694743"/>
          </a:xfrm>
          <a:prstGeom prst="rect">
            <a:avLst/>
          </a:prstGeom>
        </p:spPr>
      </p:pic>
      <p:sp>
        <p:nvSpPr>
          <p:cNvPr id="18" name="CasetăText 17">
            <a:extLst>
              <a:ext uri="{FF2B5EF4-FFF2-40B4-BE49-F238E27FC236}">
                <a16:creationId xmlns:a16="http://schemas.microsoft.com/office/drawing/2014/main" id="{2B9A1263-8252-8BCA-5596-A4DA085DC544}"/>
              </a:ext>
            </a:extLst>
          </p:cNvPr>
          <p:cNvSpPr txBox="1"/>
          <p:nvPr/>
        </p:nvSpPr>
        <p:spPr>
          <a:xfrm>
            <a:off x="1510937" y="2488071"/>
            <a:ext cx="9372599" cy="6130396"/>
          </a:xfrm>
          <a:prstGeom prst="rect">
            <a:avLst/>
          </a:prstGeom>
          <a:noFill/>
        </p:spPr>
        <p:txBody>
          <a:bodyPr wrap="square">
            <a:spAutoFit/>
          </a:bodyPr>
          <a:lstStyle/>
          <a:p>
            <a:pPr>
              <a:lnSpc>
                <a:spcPct val="107000"/>
              </a:lnSpc>
              <a:spcAft>
                <a:spcPts val="800"/>
              </a:spcAft>
              <a:buNone/>
            </a:pPr>
            <a:r>
              <a:rPr lang="en-US" sz="1800" dirty="0">
                <a:effectLst/>
                <a:latin typeface="Arial" panose="020B0604020202020204" pitchFamily="34" charset="0"/>
                <a:ea typeface="Times New Roman" panose="02020603050405020304" pitchFamily="18" charset="0"/>
                <a:cs typeface="Arial" panose="020B0604020202020204" pitchFamily="34" charset="0"/>
              </a:rPr>
              <a:t> CUM </a:t>
            </a:r>
            <a:r>
              <a:rPr lang="ro-RO" sz="1800" dirty="0">
                <a:effectLst/>
                <a:latin typeface="Arial" panose="020B0604020202020204" pitchFamily="34" charset="0"/>
                <a:ea typeface="Times New Roman" panose="02020603050405020304" pitchFamily="18" charset="0"/>
                <a:cs typeface="Arial" panose="020B0604020202020204" pitchFamily="34" charset="0"/>
              </a:rPr>
              <a:t>ÎȚI </a:t>
            </a:r>
            <a:r>
              <a:rPr lang="en-US" sz="1800" dirty="0">
                <a:effectLst/>
                <a:latin typeface="Arial" panose="020B0604020202020204" pitchFamily="34" charset="0"/>
                <a:ea typeface="Times New Roman" panose="02020603050405020304" pitchFamily="18" charset="0"/>
                <a:cs typeface="Arial" panose="020B0604020202020204" pitchFamily="34" charset="0"/>
              </a:rPr>
              <a:t>PROTEJEZI </a:t>
            </a:r>
            <a:r>
              <a:rPr lang="ro-RO" sz="1800" dirty="0">
                <a:effectLst/>
                <a:latin typeface="Arial" panose="020B0604020202020204" pitchFamily="34" charset="0"/>
                <a:ea typeface="Times New Roman" panose="02020603050405020304" pitchFamily="18" charset="0"/>
                <a:cs typeface="Arial" panose="020B0604020202020204" pitchFamily="34" charset="0"/>
              </a:rPr>
              <a:t>COPILUL ÎN ERA DIGITALĂ</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buNone/>
            </a:pPr>
            <a:endParaRPr lang="en-US"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buNone/>
            </a:pPr>
            <a:r>
              <a:rPr lang="ro-RO" sz="1800" dirty="0">
                <a:effectLst/>
                <a:latin typeface="Arial" panose="020B0604020202020204" pitchFamily="34" charset="0"/>
                <a:ea typeface="Times New Roman" panose="02020603050405020304" pitchFamily="18" charset="0"/>
                <a:cs typeface="Arial" panose="020B0604020202020204" pitchFamily="34" charset="0"/>
              </a:rPr>
              <a:t>💙 Copilul tău învață lumea digitală pas cu pas iar ghidul cel mai important ești chiar tu. </a:t>
            </a:r>
            <a:endParaRPr lang="ro-RO" sz="16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buNone/>
            </a:pPr>
            <a:r>
              <a:rPr lang="ro-RO" sz="1800" dirty="0">
                <a:effectLst/>
                <a:latin typeface="Arial" panose="020B0604020202020204" pitchFamily="34" charset="0"/>
                <a:ea typeface="Times New Roman" panose="02020603050405020304" pitchFamily="18" charset="0"/>
                <a:cs typeface="Arial" panose="020B0604020202020204" pitchFamily="34" charset="0"/>
              </a:rPr>
              <a:t>🌐 </a:t>
            </a:r>
            <a:r>
              <a:rPr lang="ro-RO" sz="1800" b="1" dirty="0">
                <a:effectLst/>
                <a:latin typeface="Arial" panose="020B0604020202020204" pitchFamily="34" charset="0"/>
                <a:ea typeface="Times New Roman" panose="02020603050405020304" pitchFamily="18" charset="0"/>
                <a:cs typeface="Arial" panose="020B0604020202020204" pitchFamily="34" charset="0"/>
              </a:rPr>
              <a:t>Fii prezent și implicat alături de copilul tău în mediul online.</a:t>
            </a:r>
            <a:br>
              <a:rPr lang="ro-RO" sz="1800" dirty="0">
                <a:effectLst/>
                <a:latin typeface="Arial" panose="020B0604020202020204" pitchFamily="34" charset="0"/>
                <a:ea typeface="Times New Roman" panose="02020603050405020304" pitchFamily="18" charset="0"/>
                <a:cs typeface="Arial" panose="020B0604020202020204" pitchFamily="34" charset="0"/>
              </a:rPr>
            </a:br>
            <a:r>
              <a:rPr lang="ro-RO" sz="1800" dirty="0">
                <a:effectLst/>
                <a:latin typeface="Arial" panose="020B0604020202020204" pitchFamily="34" charset="0"/>
                <a:ea typeface="Times New Roman" panose="02020603050405020304" pitchFamily="18" charset="0"/>
                <a:cs typeface="Arial" panose="020B0604020202020204" pitchFamily="34" charset="0"/>
              </a:rPr>
              <a:t>Arată-i interes față de ce face pe internet, ce jocuri îi plac sau ce prieteni are online. Comunicarea deschisă îl ajută să vină la tine când apare o problemă.</a:t>
            </a:r>
            <a:endParaRPr lang="ro-RO" sz="16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buNone/>
            </a:pPr>
            <a:r>
              <a:rPr lang="ro-RO" sz="1800" dirty="0">
                <a:effectLst/>
                <a:latin typeface="Arial" panose="020B0604020202020204" pitchFamily="34" charset="0"/>
                <a:ea typeface="Times New Roman" panose="02020603050405020304" pitchFamily="18" charset="0"/>
                <a:cs typeface="Arial" panose="020B0604020202020204" pitchFamily="34" charset="0"/>
              </a:rPr>
              <a:t>🤝 </a:t>
            </a:r>
            <a:r>
              <a:rPr lang="ro-RO" sz="1800" b="1" dirty="0">
                <a:effectLst/>
                <a:latin typeface="Arial" panose="020B0604020202020204" pitchFamily="34" charset="0"/>
                <a:ea typeface="Times New Roman" panose="02020603050405020304" pitchFamily="18" charset="0"/>
                <a:cs typeface="Arial" panose="020B0604020202020204" pitchFamily="34" charset="0"/>
              </a:rPr>
              <a:t>Supraveghează cu blândețe, fără a controla excesiv.</a:t>
            </a:r>
            <a:br>
              <a:rPr lang="ro-RO" sz="1800" dirty="0">
                <a:effectLst/>
                <a:latin typeface="Arial" panose="020B0604020202020204" pitchFamily="34" charset="0"/>
                <a:ea typeface="Times New Roman" panose="02020603050405020304" pitchFamily="18" charset="0"/>
                <a:cs typeface="Arial" panose="020B0604020202020204" pitchFamily="34" charset="0"/>
              </a:rPr>
            </a:br>
            <a:r>
              <a:rPr lang="ro-RO" sz="1800" dirty="0">
                <a:effectLst/>
                <a:latin typeface="Arial" panose="020B0604020202020204" pitchFamily="34" charset="0"/>
                <a:ea typeface="Times New Roman" panose="02020603050405020304" pitchFamily="18" charset="0"/>
                <a:cs typeface="Arial" panose="020B0604020202020204" pitchFamily="34" charset="0"/>
              </a:rPr>
              <a:t>Explică-i de ce unele limite sunt necesare, dar lasă-l să înțeleagă că ai încredere în el. Controlul rigid creează distanță, în timp ce dialogul clădește siguranță.</a:t>
            </a:r>
            <a:endParaRPr lang="ro-RO" sz="16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buNone/>
            </a:pPr>
            <a:r>
              <a:rPr lang="ro-RO" sz="1800" dirty="0">
                <a:effectLst/>
                <a:latin typeface="Arial" panose="020B0604020202020204" pitchFamily="34" charset="0"/>
                <a:ea typeface="Times New Roman" panose="02020603050405020304" pitchFamily="18" charset="0"/>
                <a:cs typeface="Arial" panose="020B0604020202020204" pitchFamily="34" charset="0"/>
              </a:rPr>
              <a:t>🔒 </a:t>
            </a:r>
            <a:r>
              <a:rPr lang="ro-RO" sz="1800" b="1" dirty="0">
                <a:effectLst/>
                <a:latin typeface="Arial" panose="020B0604020202020204" pitchFamily="34" charset="0"/>
                <a:ea typeface="Times New Roman" panose="02020603050405020304" pitchFamily="18" charset="0"/>
                <a:cs typeface="Arial" panose="020B0604020202020204" pitchFamily="34" charset="0"/>
              </a:rPr>
              <a:t>Verifică setările de siguranță ale dispozitivelor.</a:t>
            </a:r>
            <a:br>
              <a:rPr lang="ro-RO" sz="1800" dirty="0">
                <a:effectLst/>
                <a:latin typeface="Arial" panose="020B0604020202020204" pitchFamily="34" charset="0"/>
                <a:ea typeface="Times New Roman" panose="02020603050405020304" pitchFamily="18" charset="0"/>
                <a:cs typeface="Arial" panose="020B0604020202020204" pitchFamily="34" charset="0"/>
              </a:rPr>
            </a:br>
            <a:r>
              <a:rPr lang="ro-RO" sz="1800" dirty="0">
                <a:effectLst/>
                <a:latin typeface="Arial" panose="020B0604020202020204" pitchFamily="34" charset="0"/>
                <a:ea typeface="Times New Roman" panose="02020603050405020304" pitchFamily="18" charset="0"/>
                <a:cs typeface="Arial" panose="020B0604020202020204" pitchFamily="34" charset="0"/>
              </a:rPr>
              <a:t>Activează filtre de conținut, limite de timp și setări de confidențialitate potrivite vârstei. Multe platforme oferă instrumente speciale pentru protecția copiilor.</a:t>
            </a:r>
            <a:endParaRPr lang="ro-RO" sz="16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buNone/>
            </a:pPr>
            <a:r>
              <a:rPr lang="ro-RO" sz="1800" dirty="0">
                <a:effectLst/>
                <a:latin typeface="Arial" panose="020B0604020202020204" pitchFamily="34" charset="0"/>
                <a:ea typeface="Times New Roman" panose="02020603050405020304" pitchFamily="18" charset="0"/>
                <a:cs typeface="Arial" panose="020B0604020202020204" pitchFamily="34" charset="0"/>
              </a:rPr>
              <a:t>⏰ </a:t>
            </a:r>
            <a:r>
              <a:rPr lang="ro-RO" sz="1800" b="1" dirty="0">
                <a:effectLst/>
                <a:latin typeface="Arial" panose="020B0604020202020204" pitchFamily="34" charset="0"/>
                <a:ea typeface="Times New Roman" panose="02020603050405020304" pitchFamily="18" charset="0"/>
                <a:cs typeface="Arial" panose="020B0604020202020204" pitchFamily="34" charset="0"/>
              </a:rPr>
              <a:t>Stabiliți împreună reguli clare de folosire a ecranelor.</a:t>
            </a:r>
            <a:br>
              <a:rPr lang="ro-RO" sz="1800" dirty="0">
                <a:effectLst/>
                <a:latin typeface="Arial" panose="020B0604020202020204" pitchFamily="34" charset="0"/>
                <a:ea typeface="Times New Roman" panose="02020603050405020304" pitchFamily="18" charset="0"/>
                <a:cs typeface="Arial" panose="020B0604020202020204" pitchFamily="34" charset="0"/>
              </a:rPr>
            </a:br>
            <a:r>
              <a:rPr lang="ro-RO" sz="1800" dirty="0">
                <a:effectLst/>
                <a:latin typeface="Arial" panose="020B0604020202020204" pitchFamily="34" charset="0"/>
                <a:ea typeface="Times New Roman" panose="02020603050405020304" pitchFamily="18" charset="0"/>
                <a:cs typeface="Arial" panose="020B0604020202020204" pitchFamily="34" charset="0"/>
              </a:rPr>
              <a:t>Decideți momentele potrivite pentru dispozitive — de exemplu, fără telefon la masă sau înainte de culcare. Când regulile sunt create împreună, copilul le respectă mai ușor.</a:t>
            </a:r>
            <a:endParaRPr lang="ro-RO" sz="16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buNone/>
            </a:pPr>
            <a:r>
              <a:rPr lang="ro-RO" sz="1800" dirty="0">
                <a:effectLst/>
                <a:latin typeface="Arial" panose="020B0604020202020204" pitchFamily="34" charset="0"/>
                <a:ea typeface="Times New Roman" panose="02020603050405020304" pitchFamily="18" charset="0"/>
                <a:cs typeface="Arial" panose="020B0604020202020204" pitchFamily="34" charset="0"/>
              </a:rPr>
              <a:t>💬 </a:t>
            </a:r>
            <a:r>
              <a:rPr lang="ro-RO" sz="1800" b="1" dirty="0">
                <a:effectLst/>
                <a:latin typeface="Arial" panose="020B0604020202020204" pitchFamily="34" charset="0"/>
                <a:ea typeface="Times New Roman" panose="02020603050405020304" pitchFamily="18" charset="0"/>
                <a:cs typeface="Arial" panose="020B0604020202020204" pitchFamily="34" charset="0"/>
              </a:rPr>
              <a:t>Vorbiți despre riscurile online și cum să le evite.</a:t>
            </a:r>
            <a:br>
              <a:rPr lang="ro-RO" sz="1800" dirty="0">
                <a:effectLst/>
                <a:latin typeface="Arial" panose="020B0604020202020204" pitchFamily="34" charset="0"/>
                <a:ea typeface="Times New Roman" panose="02020603050405020304" pitchFamily="18" charset="0"/>
                <a:cs typeface="Arial" panose="020B0604020202020204" pitchFamily="34" charset="0"/>
              </a:rPr>
            </a:br>
            <a:r>
              <a:rPr lang="ro-RO" sz="1800" dirty="0">
                <a:effectLst/>
                <a:latin typeface="Arial" panose="020B0604020202020204" pitchFamily="34" charset="0"/>
                <a:ea typeface="Times New Roman" panose="02020603050405020304" pitchFamily="18" charset="0"/>
                <a:cs typeface="Arial" panose="020B0604020202020204" pitchFamily="34" charset="0"/>
              </a:rPr>
              <a:t>Explică-i că nu trebuie să ofere informații personale, să răspundă mesajelor necunoscute sau să accepte întâlniri offline cu persoane cunoscute doar virtual.</a:t>
            </a:r>
            <a:endParaRPr lang="ro-RO"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15456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754968"/>
            <a:chOff x="0" y="0"/>
            <a:chExt cx="1527717" cy="1006624"/>
          </a:xfrm>
        </p:grpSpPr>
        <p:sp>
          <p:nvSpPr>
            <p:cNvPr id="7" name="Freeform 7"/>
            <p:cNvSpPr/>
            <p:nvPr/>
          </p:nvSpPr>
          <p:spPr>
            <a:xfrm>
              <a:off x="0" y="0"/>
              <a:ext cx="1527717" cy="1006624"/>
            </a:xfrm>
            <a:custGeom>
              <a:avLst/>
              <a:gdLst/>
              <a:ahLst/>
              <a:cxnLst/>
              <a:rect l="l" t="t" r="r" b="b"/>
              <a:pathLst>
                <a:path w="1527717" h="1006624">
                  <a:moveTo>
                    <a:pt x="0" y="0"/>
                  </a:moveTo>
                  <a:lnTo>
                    <a:pt x="1527717" y="0"/>
                  </a:lnTo>
                  <a:lnTo>
                    <a:pt x="1527717" y="1006624"/>
                  </a:lnTo>
                  <a:lnTo>
                    <a:pt x="0" y="1006624"/>
                  </a:lnTo>
                  <a:close/>
                </a:path>
              </a:pathLst>
            </a:custGeom>
            <a:solidFill>
              <a:srgbClr val="000000">
                <a:alpha val="0"/>
              </a:srgbClr>
            </a:solidFill>
          </p:spPr>
        </p:sp>
        <p:sp>
          <p:nvSpPr>
            <p:cNvPr id="8" name="TextBox 8"/>
            <p:cNvSpPr txBox="1"/>
            <p:nvPr/>
          </p:nvSpPr>
          <p:spPr>
            <a:xfrm>
              <a:off x="0" y="-47625"/>
              <a:ext cx="1527717" cy="1054249"/>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12</a:t>
              </a:r>
            </a:p>
          </p:txBody>
        </p:sp>
      </p:grpSp>
      <p:sp>
        <p:nvSpPr>
          <p:cNvPr id="10" name="Dreptunghi 9"/>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11" name="Freeform 2"/>
          <p:cNvSpPr>
            <a:spLocks/>
          </p:cNvSpPr>
          <p:nvPr/>
        </p:nvSpPr>
        <p:spPr bwMode="auto">
          <a:xfrm>
            <a:off x="1564425" y="6055406"/>
            <a:ext cx="2834841" cy="3795643"/>
          </a:xfrm>
          <a:custGeom>
            <a:avLst/>
            <a:gdLst>
              <a:gd name="T0" fmla="*/ 0 w 2888286"/>
              <a:gd name="T1" fmla="*/ 0 h 3990724"/>
              <a:gd name="T2" fmla="*/ 3784600 w 2888286"/>
              <a:gd name="T3" fmla="*/ 0 h 3990724"/>
              <a:gd name="T4" fmla="*/ 3784600 w 2888286"/>
              <a:gd name="T5" fmla="*/ 5067300 h 3990724"/>
              <a:gd name="T6" fmla="*/ 0 w 2888286"/>
              <a:gd name="T7" fmla="*/ 5067300 h 3990724"/>
              <a:gd name="T8" fmla="*/ 0 w 2888286"/>
              <a:gd name="T9" fmla="*/ 0 h 39907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8286" h="3990724">
                <a:moveTo>
                  <a:pt x="0" y="0"/>
                </a:moveTo>
                <a:lnTo>
                  <a:pt x="2888286" y="0"/>
                </a:lnTo>
                <a:lnTo>
                  <a:pt x="2888286" y="3990724"/>
                </a:lnTo>
                <a:lnTo>
                  <a:pt x="0" y="3990724"/>
                </a:lnTo>
                <a:lnTo>
                  <a:pt x="0" y="0"/>
                </a:lnTo>
                <a:close/>
              </a:path>
            </a:pathLst>
          </a:cu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sz="1348"/>
          </a:p>
        </p:txBody>
      </p:sp>
      <p:sp>
        <p:nvSpPr>
          <p:cNvPr id="12" name="Freeform 3"/>
          <p:cNvSpPr>
            <a:spLocks/>
          </p:cNvSpPr>
          <p:nvPr/>
        </p:nvSpPr>
        <p:spPr bwMode="auto">
          <a:xfrm>
            <a:off x="11807755" y="6495343"/>
            <a:ext cx="5857455" cy="3499682"/>
          </a:xfrm>
          <a:custGeom>
            <a:avLst/>
            <a:gdLst>
              <a:gd name="T0" fmla="*/ 0 w 6858000"/>
              <a:gd name="T1" fmla="*/ 0 h 4114800"/>
              <a:gd name="T2" fmla="*/ 9144000 w 6858000"/>
              <a:gd name="T3" fmla="*/ 0 h 4114800"/>
              <a:gd name="T4" fmla="*/ 9144000 w 6858000"/>
              <a:gd name="T5" fmla="*/ 5486400 h 4114800"/>
              <a:gd name="T6" fmla="*/ 0 w 6858000"/>
              <a:gd name="T7" fmla="*/ 5486400 h 4114800"/>
              <a:gd name="T8" fmla="*/ 0 w 6858000"/>
              <a:gd name="T9" fmla="*/ 0 h 41148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58000" h="4114800">
                <a:moveTo>
                  <a:pt x="0" y="0"/>
                </a:moveTo>
                <a:lnTo>
                  <a:pt x="6858000" y="0"/>
                </a:lnTo>
                <a:lnTo>
                  <a:pt x="6858000" y="4114800"/>
                </a:lnTo>
                <a:lnTo>
                  <a:pt x="0" y="4114800"/>
                </a:lnTo>
                <a:lnTo>
                  <a:pt x="0" y="0"/>
                </a:lnTo>
                <a:close/>
              </a:path>
            </a:pathLst>
          </a:cu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sz="1348"/>
          </a:p>
        </p:txBody>
      </p:sp>
      <p:sp>
        <p:nvSpPr>
          <p:cNvPr id="13" name="Freeform 4"/>
          <p:cNvSpPr>
            <a:spLocks/>
          </p:cNvSpPr>
          <p:nvPr/>
        </p:nvSpPr>
        <p:spPr bwMode="auto">
          <a:xfrm>
            <a:off x="6590010" y="6495343"/>
            <a:ext cx="3021838" cy="3457031"/>
          </a:xfrm>
          <a:custGeom>
            <a:avLst/>
            <a:gdLst>
              <a:gd name="T0" fmla="*/ 0 w 3315650"/>
              <a:gd name="T1" fmla="*/ 0 h 3866647"/>
              <a:gd name="T2" fmla="*/ 5891112 w 3315650"/>
              <a:gd name="T3" fmla="*/ 0 h 3866647"/>
              <a:gd name="T4" fmla="*/ 5891112 w 3315650"/>
              <a:gd name="T5" fmla="*/ 6871597 h 3866647"/>
              <a:gd name="T6" fmla="*/ 0 w 3315650"/>
              <a:gd name="T7" fmla="*/ 6871597 h 3866647"/>
              <a:gd name="T8" fmla="*/ 0 w 3315650"/>
              <a:gd name="T9" fmla="*/ 0 h 38666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15650" h="3866647">
                <a:moveTo>
                  <a:pt x="0" y="0"/>
                </a:moveTo>
                <a:lnTo>
                  <a:pt x="3315650" y="0"/>
                </a:lnTo>
                <a:lnTo>
                  <a:pt x="3315650" y="3866648"/>
                </a:lnTo>
                <a:lnTo>
                  <a:pt x="0" y="3866648"/>
                </a:lnTo>
                <a:lnTo>
                  <a:pt x="0" y="0"/>
                </a:lnTo>
                <a:close/>
              </a:path>
            </a:pathLst>
          </a:cu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o-RO" sz="1348"/>
          </a:p>
        </p:txBody>
      </p:sp>
      <p:sp>
        <p:nvSpPr>
          <p:cNvPr id="14" name="TextBox 5"/>
          <p:cNvSpPr txBox="1"/>
          <p:nvPr/>
        </p:nvSpPr>
        <p:spPr>
          <a:xfrm>
            <a:off x="2106482" y="499097"/>
            <a:ext cx="11848851" cy="553998"/>
          </a:xfrm>
          <a:prstGeom prst="rect">
            <a:avLst/>
          </a:prstGeom>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defRPr/>
            </a:pPr>
            <a:r>
              <a:rPr lang="en-US" altLang="ro-RO" sz="3600" b="1" dirty="0">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 </a:t>
            </a:r>
            <a:r>
              <a:rPr lang="en-US" altLang="ro-RO" sz="3600" b="1" dirty="0" err="1">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Strategii</a:t>
            </a:r>
            <a:r>
              <a:rPr lang="en-US" altLang="ro-RO" sz="3600" b="1" dirty="0">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 </a:t>
            </a:r>
            <a:r>
              <a:rPr lang="en-US" altLang="ro-RO" sz="3600" b="1" dirty="0" err="1">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diferite</a:t>
            </a:r>
            <a:r>
              <a:rPr lang="en-US" altLang="ro-RO" sz="3600" b="1" dirty="0">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 </a:t>
            </a:r>
            <a:r>
              <a:rPr lang="en-US" altLang="ro-RO" sz="3600" b="1" dirty="0" err="1">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pentru</a:t>
            </a:r>
            <a:r>
              <a:rPr lang="en-US" altLang="ro-RO" sz="3600" b="1" dirty="0">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 a </a:t>
            </a:r>
            <a:r>
              <a:rPr lang="en-US" altLang="ro-RO" sz="3600" b="1" dirty="0" err="1">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preveni</a:t>
            </a:r>
            <a:r>
              <a:rPr lang="en-US" altLang="ro-RO" sz="3600" b="1" dirty="0">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 </a:t>
            </a:r>
            <a:r>
              <a:rPr lang="en-US" altLang="ro-RO" sz="3600" b="1" dirty="0" err="1">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dependența</a:t>
            </a:r>
            <a:r>
              <a:rPr lang="en-US" altLang="ro-RO" sz="3600" b="1" dirty="0">
                <a:solidFill>
                  <a:srgbClr val="0070C0"/>
                </a:solidFill>
                <a:effectLst>
                  <a:outerShdw blurRad="38100" dist="38100" dir="2700000" algn="tl">
                    <a:srgbClr val="000000">
                      <a:alpha val="43137"/>
                    </a:srgbClr>
                  </a:outerShdw>
                </a:effectLst>
                <a:ea typeface="Merriweather Bold"/>
                <a:cs typeface="Calibri" panose="020F0502020204030204" pitchFamily="34" charset="0"/>
                <a:sym typeface="Merriweather Bold"/>
              </a:rPr>
              <a:t> de internet: </a:t>
            </a:r>
          </a:p>
        </p:txBody>
      </p:sp>
      <p:sp>
        <p:nvSpPr>
          <p:cNvPr id="15" name="CasetăText 1"/>
          <p:cNvSpPr txBox="1">
            <a:spLocks noChangeArrowheads="1"/>
          </p:cNvSpPr>
          <p:nvPr/>
        </p:nvSpPr>
        <p:spPr bwMode="auto">
          <a:xfrm>
            <a:off x="1143105" y="1822467"/>
            <a:ext cx="10690679" cy="390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buFontTx/>
              <a:buAutoNum type="arabicPeriod"/>
            </a:pPr>
            <a:r>
              <a:rPr lang="en-US" altLang="ro-RO" sz="2800" b="1" dirty="0">
                <a:ea typeface="Merriweather Bold"/>
                <a:cs typeface="Calibri" panose="020F0502020204030204" pitchFamily="34" charset="0"/>
                <a:sym typeface="Merriweather Bold"/>
              </a:rPr>
              <a:t> </a:t>
            </a:r>
            <a:r>
              <a:rPr lang="ro-RO" altLang="ro-RO" sz="2800" b="1" dirty="0">
                <a:ea typeface="Merriweather Bold"/>
                <a:cs typeface="Calibri" panose="020F0502020204030204" pitchFamily="34" charset="0"/>
                <a:sym typeface="Merriweather Bold"/>
              </a:rPr>
              <a:t>Stabilește</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limite</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clare</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privind</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utilizarea</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internetului</a:t>
            </a:r>
            <a:r>
              <a:rPr lang="en-US" altLang="ro-RO" sz="2800" b="1" dirty="0">
                <a:ea typeface="Merriweather Bold"/>
                <a:cs typeface="Calibri" panose="020F0502020204030204" pitchFamily="34" charset="0"/>
                <a:sym typeface="Merriweather Bold"/>
              </a:rPr>
              <a:t>. </a:t>
            </a:r>
          </a:p>
          <a:p>
            <a:pPr>
              <a:lnSpc>
                <a:spcPct val="150000"/>
              </a:lnSpc>
              <a:buFontTx/>
              <a:buAutoNum type="arabicPeriod"/>
            </a:pP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Practică</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activități</a:t>
            </a:r>
            <a:r>
              <a:rPr lang="en-US" altLang="ro-RO" sz="2800" b="1" dirty="0">
                <a:ea typeface="Merriweather Bold"/>
                <a:cs typeface="Calibri" panose="020F0502020204030204" pitchFamily="34" charset="0"/>
                <a:sym typeface="Merriweather Bold"/>
              </a:rPr>
              <a:t> </a:t>
            </a:r>
            <a:r>
              <a:rPr lang="vi-VN" altLang="en-US" sz="2800" b="1" dirty="0">
                <a:ea typeface="Merriweather Bold"/>
                <a:cs typeface="Calibri" panose="020F0502020204030204" pitchFamily="34" charset="0"/>
              </a:rPr>
              <a:t>și</a:t>
            </a:r>
            <a:r>
              <a:rPr lang="en-US" altLang="ro-RO" sz="2800" b="1" dirty="0">
                <a:ea typeface="Merriweather Bold"/>
                <a:cs typeface="Calibri" panose="020F0502020204030204" pitchFamily="34" charset="0"/>
                <a:sym typeface="Merriweather Bold"/>
              </a:rPr>
              <a:t> hobby-</a:t>
            </a:r>
            <a:r>
              <a:rPr lang="en-US" altLang="ro-RO" sz="2800" b="1" dirty="0" err="1">
                <a:ea typeface="Merriweather Bold"/>
                <a:cs typeface="Calibri" panose="020F0502020204030204" pitchFamily="34" charset="0"/>
                <a:sym typeface="Merriweather Bold"/>
              </a:rPr>
              <a:t>uri</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în</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aer</a:t>
            </a:r>
            <a:r>
              <a:rPr lang="en-US" altLang="ro-RO" sz="2800" b="1" dirty="0">
                <a:ea typeface="Merriweather Bold"/>
                <a:cs typeface="Calibri" panose="020F0502020204030204" pitchFamily="34" charset="0"/>
                <a:sym typeface="Merriweather Bold"/>
              </a:rPr>
              <a:t> liber, </a:t>
            </a:r>
            <a:r>
              <a:rPr lang="en-US" altLang="ro-RO" sz="2800" b="1" dirty="0" err="1">
                <a:ea typeface="Merriweather Bold"/>
                <a:cs typeface="Calibri" panose="020F0502020204030204" pitchFamily="34" charset="0"/>
                <a:sym typeface="Merriweather Bold"/>
              </a:rPr>
              <a:t>fără</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utilizarea</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telefonului</a:t>
            </a:r>
            <a:r>
              <a:rPr lang="en-US" altLang="ro-RO" sz="2800" b="1" dirty="0">
                <a:ea typeface="Merriweather Bold"/>
                <a:cs typeface="Calibri" panose="020F0502020204030204" pitchFamily="34" charset="0"/>
                <a:sym typeface="Merriweather Bold"/>
              </a:rPr>
              <a:t>.</a:t>
            </a:r>
          </a:p>
          <a:p>
            <a:pPr>
              <a:lnSpc>
                <a:spcPct val="150000"/>
              </a:lnSpc>
              <a:buFontTx/>
              <a:buAutoNum type="arabicPeriod"/>
            </a:pP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Inițiază</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cât</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mai</a:t>
            </a:r>
            <a:r>
              <a:rPr lang="en-US" altLang="ro-RO" sz="2800" b="1" dirty="0">
                <a:ea typeface="Merriweather Bold"/>
                <a:cs typeface="Calibri" panose="020F0502020204030204" pitchFamily="34" charset="0"/>
                <a:sym typeface="Merriweather Bold"/>
              </a:rPr>
              <a:t> des </a:t>
            </a:r>
            <a:r>
              <a:rPr lang="en-US" altLang="ro-RO" sz="2800" b="1" dirty="0" err="1">
                <a:ea typeface="Merriweather Bold"/>
                <a:cs typeface="Calibri" panose="020F0502020204030204" pitchFamily="34" charset="0"/>
                <a:sym typeface="Merriweather Bold"/>
              </a:rPr>
              <a:t>interacțiuni</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sociale</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față</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în</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față</a:t>
            </a:r>
            <a:r>
              <a:rPr lang="en-US" altLang="ro-RO" sz="2800" b="1" dirty="0">
                <a:ea typeface="Merriweather Bold"/>
                <a:cs typeface="Calibri" panose="020F0502020204030204" pitchFamily="34" charset="0"/>
                <a:sym typeface="Merriweather Bold"/>
              </a:rPr>
              <a:t>.</a:t>
            </a:r>
          </a:p>
          <a:p>
            <a:pPr>
              <a:lnSpc>
                <a:spcPct val="150000"/>
              </a:lnSpc>
              <a:buFontTx/>
              <a:buAutoNum type="arabicPeriod"/>
            </a:pP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Stabilește</a:t>
            </a:r>
            <a:r>
              <a:rPr lang="en-US" altLang="ro-RO" sz="2800" b="1" dirty="0">
                <a:ea typeface="Merriweather Bold"/>
                <a:cs typeface="Calibri" panose="020F0502020204030204" pitchFamily="34" charset="0"/>
                <a:sym typeface="Merriweather Bold"/>
              </a:rPr>
              <a:t> zone </a:t>
            </a:r>
            <a:r>
              <a:rPr lang="en-US" altLang="ro-RO" sz="2800" b="1" dirty="0" err="1">
                <a:ea typeface="Merriweather Bold"/>
                <a:cs typeface="Calibri" panose="020F0502020204030204" pitchFamily="34" charset="0"/>
                <a:sym typeface="Merriweather Bold"/>
              </a:rPr>
              <a:t>sau</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perioade</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fără</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tehnologie</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ecrane</a:t>
            </a:r>
            <a:r>
              <a:rPr lang="en-US" altLang="ro-RO" sz="2800" b="1" dirty="0">
                <a:ea typeface="Merriweather Bold"/>
                <a:cs typeface="Calibri" panose="020F0502020204030204" pitchFamily="34" charset="0"/>
                <a:sym typeface="Merriweather Bold"/>
              </a:rPr>
              <a:t>.</a:t>
            </a:r>
          </a:p>
          <a:p>
            <a:pPr>
              <a:lnSpc>
                <a:spcPct val="150000"/>
              </a:lnSpc>
              <a:buFontTx/>
              <a:buAutoNum type="arabicPeriod"/>
            </a:pP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Discută</a:t>
            </a:r>
            <a:r>
              <a:rPr lang="en-US" altLang="ro-RO" sz="2800" b="1" dirty="0">
                <a:ea typeface="Merriweather Bold"/>
                <a:cs typeface="Calibri" panose="020F0502020204030204" pitchFamily="34" charset="0"/>
                <a:sym typeface="Merriweather Bold"/>
              </a:rPr>
              <a:t> cu </a:t>
            </a:r>
            <a:r>
              <a:rPr lang="en-US" altLang="ro-RO" sz="2800" b="1" dirty="0" err="1">
                <a:ea typeface="Merriweather Bold"/>
                <a:cs typeface="Calibri" panose="020F0502020204030204" pitchFamily="34" charset="0"/>
                <a:sym typeface="Merriweather Bold"/>
              </a:rPr>
              <a:t>adulții</a:t>
            </a:r>
            <a:r>
              <a:rPr lang="en-US" altLang="ro-RO" sz="2800" b="1" dirty="0">
                <a:ea typeface="Merriweather Bold"/>
                <a:cs typeface="Calibri" panose="020F0502020204030204" pitchFamily="34" charset="0"/>
                <a:sym typeface="Merriweather Bold"/>
              </a:rPr>
              <a:t> de </a:t>
            </a:r>
            <a:r>
              <a:rPr lang="en-US" altLang="ro-RO" sz="2800" b="1" dirty="0" err="1">
                <a:ea typeface="Merriweather Bold"/>
                <a:cs typeface="Calibri" panose="020F0502020204030204" pitchFamily="34" charset="0"/>
                <a:sym typeface="Merriweather Bold"/>
              </a:rPr>
              <a:t>referință</a:t>
            </a:r>
            <a:r>
              <a:rPr lang="en-US" altLang="ro-RO" sz="2800" b="1" dirty="0">
                <a:ea typeface="Merriweather Bold"/>
                <a:cs typeface="Calibri" panose="020F0502020204030204" pitchFamily="34" charset="0"/>
                <a:sym typeface="Merriweather Bold"/>
              </a:rPr>
              <a:t> din </a:t>
            </a:r>
            <a:r>
              <a:rPr lang="en-US" altLang="ro-RO" sz="2800" b="1" dirty="0" err="1">
                <a:ea typeface="Merriweather Bold"/>
                <a:cs typeface="Calibri" panose="020F0502020204030204" pitchFamily="34" charset="0"/>
                <a:sym typeface="Merriweather Bold"/>
              </a:rPr>
              <a:t>viața</a:t>
            </a:r>
            <a:r>
              <a:rPr lang="en-US" altLang="ro-RO" sz="2800" b="1" dirty="0">
                <a:ea typeface="Merriweather Bold"/>
                <a:cs typeface="Calibri" panose="020F0502020204030204" pitchFamily="34" charset="0"/>
                <a:sym typeface="Merriweather Bold"/>
              </a:rPr>
              <a:t> ta </a:t>
            </a:r>
            <a:r>
              <a:rPr lang="en-US" altLang="ro-RO" sz="2800" b="1" dirty="0" err="1">
                <a:ea typeface="Merriweather Bold"/>
                <a:cs typeface="Calibri" panose="020F0502020204030204" pitchFamily="34" charset="0"/>
                <a:sym typeface="Merriweather Bold"/>
              </a:rPr>
              <a:t>despre</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utilizarea</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responsabilă</a:t>
            </a:r>
            <a:r>
              <a:rPr lang="en-US" altLang="ro-RO" sz="2800" b="1" dirty="0">
                <a:ea typeface="Merriweather Bold"/>
                <a:cs typeface="Calibri" panose="020F0502020204030204" pitchFamily="34" charset="0"/>
                <a:sym typeface="Merriweather Bold"/>
              </a:rPr>
              <a:t> a </a:t>
            </a:r>
            <a:r>
              <a:rPr lang="en-US" altLang="ro-RO" sz="2800" b="1" dirty="0" err="1">
                <a:ea typeface="Merriweather Bold"/>
                <a:cs typeface="Calibri" panose="020F0502020204030204" pitchFamily="34" charset="0"/>
                <a:sym typeface="Merriweather Bold"/>
              </a:rPr>
              <a:t>internetului</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și</a:t>
            </a:r>
            <a:r>
              <a:rPr lang="en-US" altLang="ro-RO" sz="2800" b="1" dirty="0">
                <a:ea typeface="Merriweather Bold"/>
                <a:cs typeface="Calibri" panose="020F0502020204030204" pitchFamily="34" charset="0"/>
                <a:sym typeface="Merriweather Bold"/>
              </a:rPr>
              <a:t> </a:t>
            </a:r>
            <a:r>
              <a:rPr lang="en-US" altLang="ro-RO" sz="2800" b="1" dirty="0" err="1">
                <a:ea typeface="Merriweather Bold"/>
                <a:cs typeface="Calibri" panose="020F0502020204030204" pitchFamily="34" charset="0"/>
                <a:sym typeface="Merriweather Bold"/>
              </a:rPr>
              <a:t>siguranța</a:t>
            </a:r>
            <a:r>
              <a:rPr lang="en-US" altLang="ro-RO" sz="2800" b="1" dirty="0">
                <a:ea typeface="Merriweather Bold"/>
                <a:cs typeface="Calibri" panose="020F0502020204030204" pitchFamily="34" charset="0"/>
                <a:sym typeface="Merriweather Bold"/>
              </a:rPr>
              <a:t> online.</a:t>
            </a:r>
          </a:p>
        </p:txBody>
      </p:sp>
      <p:pic>
        <p:nvPicPr>
          <p:cNvPr id="9" name="Imagine 8">
            <a:extLst>
              <a:ext uri="{FF2B5EF4-FFF2-40B4-BE49-F238E27FC236}">
                <a16:creationId xmlns:a16="http://schemas.microsoft.com/office/drawing/2014/main" id="{3D901F62-9D90-2A0C-477D-F3EA06C973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94406" y="1154420"/>
            <a:ext cx="6084154" cy="5100333"/>
          </a:xfrm>
          <a:prstGeom prst="rect">
            <a:avLst/>
          </a:prstGeom>
        </p:spPr>
      </p:pic>
    </p:spTree>
    <p:extLst>
      <p:ext uri="{BB962C8B-B14F-4D97-AF65-F5344CB8AC3E}">
        <p14:creationId xmlns:p14="http://schemas.microsoft.com/office/powerpoint/2010/main" val="42723922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2407E-AE34-9A18-2952-13B73291E1D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841476A-3756-A239-6141-BACD123592AD}"/>
              </a:ext>
            </a:extLst>
          </p:cNvPr>
          <p:cNvGrpSpPr/>
          <p:nvPr/>
        </p:nvGrpSpPr>
        <p:grpSpPr>
          <a:xfrm>
            <a:off x="-2431" y="-14316"/>
            <a:ext cx="1148219" cy="10318571"/>
            <a:chOff x="0" y="0"/>
            <a:chExt cx="1530958" cy="13758094"/>
          </a:xfrm>
        </p:grpSpPr>
        <p:sp>
          <p:nvSpPr>
            <p:cNvPr id="3" name="Freeform 3">
              <a:extLst>
                <a:ext uri="{FF2B5EF4-FFF2-40B4-BE49-F238E27FC236}">
                  <a16:creationId xmlns:a16="http://schemas.microsoft.com/office/drawing/2014/main" id="{2D21A706-E646-A3C3-A791-311CCC7B499E}"/>
                </a:ext>
              </a:extLst>
            </p:cNvPr>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a:extLst>
              <a:ext uri="{FF2B5EF4-FFF2-40B4-BE49-F238E27FC236}">
                <a16:creationId xmlns:a16="http://schemas.microsoft.com/office/drawing/2014/main" id="{CF748000-B402-7162-1F06-C29253B3110B}"/>
              </a:ext>
            </a:extLst>
          </p:cNvPr>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a:extLst>
              <a:ext uri="{FF2B5EF4-FFF2-40B4-BE49-F238E27FC236}">
                <a16:creationId xmlns:a16="http://schemas.microsoft.com/office/drawing/2014/main" id="{E9B8BD59-42C6-315B-EE03-8A4336C7564F}"/>
              </a:ext>
            </a:extLst>
          </p:cNvPr>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a:extLst>
              <a:ext uri="{FF2B5EF4-FFF2-40B4-BE49-F238E27FC236}">
                <a16:creationId xmlns:a16="http://schemas.microsoft.com/office/drawing/2014/main" id="{B48699D8-9F11-DC72-48BF-F107304A204F}"/>
              </a:ext>
            </a:extLst>
          </p:cNvPr>
          <p:cNvGrpSpPr/>
          <p:nvPr/>
        </p:nvGrpSpPr>
        <p:grpSpPr>
          <a:xfrm>
            <a:off x="0" y="9550121"/>
            <a:ext cx="1145788" cy="754968"/>
            <a:chOff x="0" y="0"/>
            <a:chExt cx="1527717" cy="1006624"/>
          </a:xfrm>
        </p:grpSpPr>
        <p:sp>
          <p:nvSpPr>
            <p:cNvPr id="7" name="Freeform 7">
              <a:extLst>
                <a:ext uri="{FF2B5EF4-FFF2-40B4-BE49-F238E27FC236}">
                  <a16:creationId xmlns:a16="http://schemas.microsoft.com/office/drawing/2014/main" id="{105CDCD9-BF4B-EF69-60C0-8C22BDC5634C}"/>
                </a:ext>
              </a:extLst>
            </p:cNvPr>
            <p:cNvSpPr/>
            <p:nvPr/>
          </p:nvSpPr>
          <p:spPr>
            <a:xfrm>
              <a:off x="0" y="0"/>
              <a:ext cx="1527717" cy="1006624"/>
            </a:xfrm>
            <a:custGeom>
              <a:avLst/>
              <a:gdLst/>
              <a:ahLst/>
              <a:cxnLst/>
              <a:rect l="l" t="t" r="r" b="b"/>
              <a:pathLst>
                <a:path w="1527717" h="1006624">
                  <a:moveTo>
                    <a:pt x="0" y="0"/>
                  </a:moveTo>
                  <a:lnTo>
                    <a:pt x="1527717" y="0"/>
                  </a:lnTo>
                  <a:lnTo>
                    <a:pt x="1527717" y="1006624"/>
                  </a:lnTo>
                  <a:lnTo>
                    <a:pt x="0" y="1006624"/>
                  </a:lnTo>
                  <a:close/>
                </a:path>
              </a:pathLst>
            </a:custGeom>
            <a:solidFill>
              <a:srgbClr val="000000">
                <a:alpha val="0"/>
              </a:srgbClr>
            </a:solidFill>
          </p:spPr>
        </p:sp>
        <p:sp>
          <p:nvSpPr>
            <p:cNvPr id="8" name="TextBox 8">
              <a:extLst>
                <a:ext uri="{FF2B5EF4-FFF2-40B4-BE49-F238E27FC236}">
                  <a16:creationId xmlns:a16="http://schemas.microsoft.com/office/drawing/2014/main" id="{BF92B998-66EB-96C3-D29F-5246FF3C10D9}"/>
                </a:ext>
              </a:extLst>
            </p:cNvPr>
            <p:cNvSpPr txBox="1"/>
            <p:nvPr/>
          </p:nvSpPr>
          <p:spPr>
            <a:xfrm>
              <a:off x="0" y="-47625"/>
              <a:ext cx="1527717" cy="1054249"/>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12</a:t>
              </a:r>
            </a:p>
          </p:txBody>
        </p:sp>
      </p:grpSp>
      <p:sp>
        <p:nvSpPr>
          <p:cNvPr id="10" name="Dreptunghi 9">
            <a:extLst>
              <a:ext uri="{FF2B5EF4-FFF2-40B4-BE49-F238E27FC236}">
                <a16:creationId xmlns:a16="http://schemas.microsoft.com/office/drawing/2014/main" id="{8234AD04-F550-6F7E-CBD9-EA545D7D30E1}"/>
              </a:ext>
            </a:extLst>
          </p:cNvPr>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pic>
        <p:nvPicPr>
          <p:cNvPr id="11" name="Imagine 10">
            <a:extLst>
              <a:ext uri="{FF2B5EF4-FFF2-40B4-BE49-F238E27FC236}">
                <a16:creationId xmlns:a16="http://schemas.microsoft.com/office/drawing/2014/main" id="{B26809E0-1E2F-24C2-21BA-974E77D036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0385" y="1018599"/>
            <a:ext cx="12927229" cy="8249801"/>
          </a:xfrm>
          <a:prstGeom prst="rect">
            <a:avLst/>
          </a:prstGeom>
        </p:spPr>
      </p:pic>
    </p:spTree>
    <p:extLst>
      <p:ext uri="{BB962C8B-B14F-4D97-AF65-F5344CB8AC3E}">
        <p14:creationId xmlns:p14="http://schemas.microsoft.com/office/powerpoint/2010/main" val="61424679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6887821" y="8485233"/>
            <a:ext cx="1675855" cy="294953"/>
          </a:xfrm>
          <a:prstGeom prst="rect">
            <a:avLst/>
          </a:prstGeom>
        </p:spPr>
        <p:txBody>
          <a:bodyPr wrap="square" lIns="0" tIns="0" rIns="0" bIns="0" rtlCol="0" anchor="t">
            <a:spAutoFit/>
          </a:bodyPr>
          <a:lstStyle/>
          <a:p>
            <a:pPr algn="l">
              <a:lnSpc>
                <a:spcPts val="2340"/>
              </a:lnSpc>
            </a:pPr>
            <a:r>
              <a:rPr lang="en-US" sz="1950" b="1" spc="0" dirty="0">
                <a:solidFill>
                  <a:srgbClr val="EFEFEF"/>
                </a:solidFill>
                <a:latin typeface="Calibri (MS) Bold"/>
                <a:ea typeface="Calibri (MS) Bold"/>
                <a:cs typeface="Calibri (MS) Bold"/>
                <a:sym typeface="Calibri (MS) Bold"/>
              </a:rPr>
              <a:t>insp.gov.ro</a:t>
            </a:r>
          </a:p>
        </p:txBody>
      </p:sp>
      <p:sp>
        <p:nvSpPr>
          <p:cNvPr id="6" name="TextBox 6"/>
          <p:cNvSpPr txBox="1"/>
          <p:nvPr/>
        </p:nvSpPr>
        <p:spPr>
          <a:xfrm>
            <a:off x="2251745" y="772090"/>
            <a:ext cx="5901656" cy="391197"/>
          </a:xfrm>
          <a:prstGeom prst="rect">
            <a:avLst/>
          </a:prstGeom>
        </p:spPr>
        <p:txBody>
          <a:bodyPr wrap="square" lIns="0" tIns="0" rIns="0" bIns="0" rtlCol="0" anchor="t">
            <a:spAutoFit/>
          </a:bodyPr>
          <a:lstStyle/>
          <a:p>
            <a:pPr algn="l">
              <a:lnSpc>
                <a:spcPts val="2755"/>
              </a:lnSpc>
            </a:pPr>
            <a:r>
              <a:rPr lang="ro-RO" sz="3600" b="1" spc="0" dirty="0">
                <a:solidFill>
                  <a:srgbClr val="0070C0"/>
                </a:solidFill>
                <a:effectLst>
                  <a:outerShdw blurRad="38100" dist="38100" dir="2700000" algn="tl">
                    <a:srgbClr val="000000">
                      <a:alpha val="43137"/>
                    </a:srgbClr>
                  </a:outerShdw>
                </a:effectLst>
                <a:latin typeface="Calibri (MS) Bold"/>
                <a:ea typeface="Calibri (MS) Bold"/>
                <a:cs typeface="Calibri (MS) Bold"/>
                <a:sym typeface="Calibri (MS) Bold"/>
              </a:rPr>
              <a:t> </a:t>
            </a:r>
            <a:r>
              <a:rPr lang="en-US" sz="3600" b="1" spc="0" dirty="0" err="1">
                <a:solidFill>
                  <a:srgbClr val="0070C0"/>
                </a:solidFill>
                <a:effectLst>
                  <a:outerShdw blurRad="38100" dist="38100" dir="2700000" algn="tl">
                    <a:srgbClr val="000000">
                      <a:alpha val="43137"/>
                    </a:srgbClr>
                  </a:outerShdw>
                </a:effectLst>
                <a:latin typeface="Calibri (MS) Bold"/>
                <a:ea typeface="Calibri (MS) Bold"/>
                <a:cs typeface="Calibri (MS) Bold"/>
                <a:sym typeface="Calibri (MS) Bold"/>
              </a:rPr>
              <a:t>Introducere</a:t>
            </a:r>
            <a:endParaRPr lang="en-US" sz="3600" b="1" spc="0" dirty="0">
              <a:solidFill>
                <a:srgbClr val="0070C0"/>
              </a:solidFill>
              <a:effectLst>
                <a:outerShdw blurRad="38100" dist="38100" dir="2700000" algn="tl">
                  <a:srgbClr val="000000">
                    <a:alpha val="43137"/>
                  </a:srgbClr>
                </a:outerShdw>
              </a:effectLst>
              <a:latin typeface="Calibri (MS) Bold"/>
              <a:ea typeface="Calibri (MS) Bold"/>
              <a:cs typeface="Calibri (MS) Bold"/>
              <a:sym typeface="Calibri (MS) Bold"/>
            </a:endParaRPr>
          </a:p>
        </p:txBody>
      </p:sp>
      <p:grpSp>
        <p:nvGrpSpPr>
          <p:cNvPr id="7" name="Group 7"/>
          <p:cNvGrpSpPr/>
          <p:nvPr/>
        </p:nvGrpSpPr>
        <p:grpSpPr>
          <a:xfrm>
            <a:off x="0" y="9550121"/>
            <a:ext cx="1145788" cy="549125"/>
            <a:chOff x="0" y="0"/>
            <a:chExt cx="1527717" cy="732166"/>
          </a:xfrm>
        </p:grpSpPr>
        <p:sp>
          <p:nvSpPr>
            <p:cNvPr id="8" name="Freeform 8"/>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9" name="TextBox 9"/>
            <p:cNvSpPr txBox="1"/>
            <p:nvPr/>
          </p:nvSpPr>
          <p:spPr>
            <a:xfrm>
              <a:off x="0" y="-47625"/>
              <a:ext cx="1527717" cy="779791"/>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3</a:t>
              </a:r>
            </a:p>
          </p:txBody>
        </p:sp>
      </p:grpSp>
      <p:sp>
        <p:nvSpPr>
          <p:cNvPr id="10" name="TextBox 10"/>
          <p:cNvSpPr txBox="1"/>
          <p:nvPr/>
        </p:nvSpPr>
        <p:spPr>
          <a:xfrm>
            <a:off x="2438400" y="1163287"/>
            <a:ext cx="14588456" cy="6894451"/>
          </a:xfrm>
          <a:prstGeom prst="rect">
            <a:avLst/>
          </a:prstGeom>
        </p:spPr>
        <p:txBody>
          <a:bodyPr wrap="square" lIns="0" tIns="0" rIns="0" bIns="0" rtlCol="0" anchor="t">
            <a:spAutoFit/>
          </a:bodyPr>
          <a:lstStyle/>
          <a:p>
            <a:pPr algn="just"/>
            <a:r>
              <a:rPr lang="en-US" sz="2701" spc="0" dirty="0">
                <a:latin typeface="Calibri (MS)"/>
                <a:ea typeface="Calibri (MS)"/>
                <a:cs typeface="Calibri (MS)"/>
                <a:sym typeface="Calibri (MS)"/>
              </a:rPr>
              <a:t>	</a:t>
            </a:r>
            <a:endParaRPr lang="ro-RO" sz="2701" spc="0" dirty="0">
              <a:latin typeface="Calibri (MS)"/>
              <a:ea typeface="Calibri (MS)"/>
              <a:cs typeface="Calibri (MS)"/>
              <a:sym typeface="Calibri (MS)"/>
            </a:endParaRPr>
          </a:p>
          <a:p>
            <a:pPr algn="just"/>
            <a:r>
              <a:rPr lang="ro-RO" sz="2701" b="1" dirty="0">
                <a:latin typeface="Calibri (MS)"/>
                <a:ea typeface="Calibri (MS)"/>
                <a:cs typeface="Calibri (MS)"/>
                <a:sym typeface="Calibri (MS)"/>
              </a:rPr>
              <a:t>	</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Sănătatea</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mintală</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tinerilor</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este</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modelată</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de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spațiile</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digitale</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la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fel</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de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mult</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ca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și</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de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școli</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sau</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familii</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dar</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fără</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aceleași</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protecții</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declarat</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Dr. Hans H</a:t>
            </a:r>
            <a:r>
              <a:rPr lang="ro-RO" sz="2700" dirty="0">
                <a:latin typeface="Calibri" panose="020F0502020204030204" pitchFamily="34" charset="0"/>
                <a:ea typeface="Calibri" panose="020F0502020204030204" pitchFamily="34" charset="0"/>
                <a:cs typeface="Calibri" panose="020F0502020204030204" pitchFamily="34" charset="0"/>
                <a:sym typeface="Calibri (MS)"/>
              </a:rPr>
              <a:t>.</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director regional al OMS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a:rPr>
              <a:t>pentru</a:t>
            </a:r>
            <a:r>
              <a:rPr lang="en-US" sz="2700" dirty="0">
                <a:latin typeface="Calibri" panose="020F0502020204030204" pitchFamily="34" charset="0"/>
                <a:ea typeface="Calibri" panose="020F0502020204030204" pitchFamily="34" charset="0"/>
                <a:cs typeface="Calibri" panose="020F0502020204030204" pitchFamily="34" charset="0"/>
                <a:sym typeface="Calibri (MS)"/>
              </a:rPr>
              <a:t> Europa.</a:t>
            </a:r>
          </a:p>
          <a:p>
            <a:pPr algn="just"/>
            <a:r>
              <a:rPr lang="ro-RO" sz="2700" spc="0" dirty="0">
                <a:latin typeface="Calibri" panose="020F0502020204030204" pitchFamily="34" charset="0"/>
                <a:ea typeface="Calibri" panose="020F0502020204030204" pitchFamily="34" charset="0"/>
                <a:cs typeface="Calibri" panose="020F0502020204030204" pitchFamily="34" charset="0"/>
                <a:sym typeface="Calibri (MS)"/>
              </a:rPr>
              <a:t>	</a:t>
            </a:r>
            <a:r>
              <a:rPr lang="ro-RO" sz="2700" spc="0" dirty="0" err="1">
                <a:latin typeface="Calibri" panose="020F0502020204030204" pitchFamily="34" charset="0"/>
                <a:ea typeface="Calibri" panose="020F0502020204030204" pitchFamily="34" charset="0"/>
                <a:cs typeface="Calibri" panose="020F0502020204030204" pitchFamily="34" charset="0"/>
                <a:sym typeface="Calibri (MS)"/>
              </a:rPr>
              <a:t>Astazi</a:t>
            </a:r>
            <a:r>
              <a:rPr lang="ro-RO" sz="2700" spc="0" dirty="0">
                <a:latin typeface="Calibri" panose="020F0502020204030204" pitchFamily="34" charset="0"/>
                <a:ea typeface="Calibri" panose="020F0502020204030204" pitchFamily="34" charset="0"/>
                <a:cs typeface="Calibri" panose="020F0502020204030204" pitchFamily="34" charset="0"/>
                <a:sym typeface="Calibri (MS)"/>
              </a:rPr>
              <a:t>, </a:t>
            </a:r>
            <a:r>
              <a:rPr lang="ro-RO" sz="2700" spc="0" dirty="0" err="1">
                <a:latin typeface="Calibri" panose="020F0502020204030204" pitchFamily="34" charset="0"/>
                <a:ea typeface="Calibri" panose="020F0502020204030204" pitchFamily="34" charset="0"/>
                <a:cs typeface="Calibri" panose="020F0502020204030204" pitchFamily="34" charset="0"/>
                <a:sym typeface="Calibri (MS)"/>
              </a:rPr>
              <a:t>me</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diul</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digital, de la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rețelele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sociale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platformele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bazate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pe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inteligență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artificială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reprezintă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un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risc</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documentat</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pentru</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sănătatea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mintală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copiilor</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GB" sz="2700" dirty="0">
                <a:latin typeface="Calibri" panose="020F0502020204030204" pitchFamily="34" charset="0"/>
                <a:ea typeface="Calibri" panose="020F0502020204030204" pitchFamily="34" charset="0"/>
                <a:cs typeface="Calibri" panose="020F0502020204030204" pitchFamily="34" charset="0"/>
              </a:rPr>
              <a:t>a</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dolescenților</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din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Regiunea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Europeană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 OMS.</a:t>
            </a:r>
            <a:endParaRPr lang="ro-RO" sz="2700" dirty="0">
              <a:latin typeface="Calibri" panose="020F0502020204030204" pitchFamily="34" charset="0"/>
              <a:ea typeface="Calibri" panose="020F0502020204030204" pitchFamily="34" charset="0"/>
              <a:cs typeface="Calibri" panose="020F0502020204030204" pitchFamily="34" charset="0"/>
              <a:sym typeface="Calibri (MS) Bold"/>
            </a:endParaRPr>
          </a:p>
          <a:p>
            <a:pPr algn="just"/>
            <a:r>
              <a:rPr lang="ro-RO"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Există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semne</a:t>
            </a:r>
            <a:r>
              <a:rPr lang="en-GB" sz="2700" dirty="0">
                <a:latin typeface="Calibri" panose="020F0502020204030204" pitchFamily="34" charset="0"/>
                <a:ea typeface="Calibri" panose="020F0502020204030204" pitchFamily="34" charset="0"/>
                <a:cs typeface="Calibri" panose="020F0502020204030204" pitchFamily="34" charset="0"/>
              </a:rPr>
              <a:t> de </a:t>
            </a:r>
            <a:r>
              <a:rPr lang="en-GB" sz="2700" dirty="0" err="1">
                <a:latin typeface="Calibri" panose="020F0502020204030204" pitchFamily="34" charset="0"/>
                <a:ea typeface="Calibri" panose="020F0502020204030204" pitchFamily="34" charset="0"/>
                <a:cs typeface="Calibri" panose="020F0502020204030204" pitchFamily="34" charset="0"/>
              </a:rPr>
              <a:t>avertizare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aspectele</a:t>
            </a:r>
            <a:r>
              <a:rPr lang="en-GB" sz="2700" dirty="0">
                <a:latin typeface="Calibri" panose="020F0502020204030204" pitchFamily="34" charset="0"/>
                <a:ea typeface="Calibri" panose="020F0502020204030204" pitchFamily="34" charset="0"/>
                <a:cs typeface="Calibri" panose="020F0502020204030204" pitchFamily="34" charset="0"/>
              </a:rPr>
              <a:t> non-</a:t>
            </a:r>
            <a:r>
              <a:rPr lang="en-GB" sz="2700" dirty="0" err="1">
                <a:latin typeface="Calibri" panose="020F0502020204030204" pitchFamily="34" charset="0"/>
                <a:ea typeface="Calibri" panose="020F0502020204030204" pitchFamily="34" charset="0"/>
                <a:cs typeface="Calibri" panose="020F0502020204030204" pitchFamily="34" charset="0"/>
              </a:rPr>
              <a:t>economice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critice</a:t>
            </a:r>
            <a:r>
              <a:rPr lang="en-GB" sz="2700" dirty="0">
                <a:latin typeface="Calibri" panose="020F0502020204030204" pitchFamily="34" charset="0"/>
                <a:ea typeface="Calibri" panose="020F0502020204030204" pitchFamily="34" charset="0"/>
                <a:cs typeface="Calibri" panose="020F0502020204030204" pitchFamily="34" charset="0"/>
              </a:rPr>
              <a:t> ale </a:t>
            </a:r>
            <a:r>
              <a:rPr lang="en-GB" sz="2700" dirty="0" err="1">
                <a:latin typeface="Calibri" panose="020F0502020204030204" pitchFamily="34" charset="0"/>
                <a:ea typeface="Calibri" panose="020F0502020204030204" pitchFamily="34" charset="0"/>
                <a:cs typeface="Calibri" panose="020F0502020204030204" pitchFamily="34" charset="0"/>
              </a:rPr>
              <a:t>bunăstării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cele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mai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notabile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sănătate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bunăstarea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subiectivă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conexiunile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sociale</a:t>
            </a:r>
            <a:r>
              <a:rPr lang="en-GB" sz="2700" dirty="0">
                <a:latin typeface="Calibri" panose="020F0502020204030204" pitchFamily="34" charset="0"/>
                <a:ea typeface="Calibri" panose="020F0502020204030204" pitchFamily="34" charset="0"/>
                <a:cs typeface="Calibri" panose="020F0502020204030204" pitchFamily="34" charset="0"/>
              </a:rPr>
              <a:t>. </a:t>
            </a:r>
          </a:p>
          <a:p>
            <a:pPr algn="just"/>
            <a:r>
              <a:rPr lang="ro-RO"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Calitatea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vieții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oamenilor</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special </a:t>
            </a:r>
            <a:r>
              <a:rPr lang="en-GB" sz="2700" dirty="0" err="1">
                <a:latin typeface="Calibri" panose="020F0502020204030204" pitchFamily="34" charset="0"/>
                <a:ea typeface="Calibri" panose="020F0502020204030204" pitchFamily="34" charset="0"/>
                <a:cs typeface="Calibri" panose="020F0502020204030204" pitchFamily="34" charset="0"/>
              </a:rPr>
              <a:t>sănătatea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lor</a:t>
            </a:r>
            <a:r>
              <a:rPr lang="en-GB" sz="2700" dirty="0">
                <a:latin typeface="Calibri" panose="020F0502020204030204" pitchFamily="34" charset="0"/>
                <a:ea typeface="Calibri" panose="020F0502020204030204" pitchFamily="34" charset="0"/>
                <a:cs typeface="Calibri" panose="020F0502020204030204" pitchFamily="34" charset="0"/>
              </a:rPr>
              <a:t>,</a:t>
            </a:r>
            <a:r>
              <a:rPr lang="ro-RO" sz="2700" dirty="0">
                <a:latin typeface="Calibri" panose="020F0502020204030204" pitchFamily="34" charset="0"/>
                <a:ea typeface="Calibri" panose="020F0502020204030204" pitchFamily="34" charset="0"/>
                <a:cs typeface="Calibri" panose="020F0502020204030204" pitchFamily="34" charset="0"/>
              </a:rPr>
              <a:t> 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fost</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afectată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negativ</a:t>
            </a:r>
            <a:r>
              <a:rPr lang="en-GB" sz="2700" dirty="0">
                <a:latin typeface="Calibri" panose="020F0502020204030204" pitchFamily="34" charset="0"/>
                <a:ea typeface="Calibri" panose="020F0502020204030204" pitchFamily="34" charset="0"/>
                <a:cs typeface="Calibri" panose="020F0502020204030204" pitchFamily="34" charset="0"/>
              </a:rPr>
              <a:t> de </a:t>
            </a:r>
            <a:r>
              <a:rPr lang="en-GB" sz="2700" dirty="0" err="1">
                <a:latin typeface="Calibri" panose="020F0502020204030204" pitchFamily="34" charset="0"/>
                <a:ea typeface="Calibri" panose="020F0502020204030204" pitchFamily="34" charset="0"/>
                <a:cs typeface="Calibri" panose="020F0502020204030204" pitchFamily="34" charset="0"/>
              </a:rPr>
              <a:t>crizele</a:t>
            </a:r>
            <a:r>
              <a:rPr lang="en-GB" sz="2700" dirty="0">
                <a:latin typeface="Calibri" panose="020F0502020204030204" pitchFamily="34" charset="0"/>
                <a:ea typeface="Calibri" panose="020F0502020204030204" pitchFamily="34" charset="0"/>
                <a:cs typeface="Calibri" panose="020F0502020204030204" pitchFamily="34" charset="0"/>
              </a:rPr>
              <a:t> din </a:t>
            </a:r>
            <a:r>
              <a:rPr lang="en-GB" sz="2700" dirty="0" err="1">
                <a:latin typeface="Calibri" panose="020F0502020204030204" pitchFamily="34" charset="0"/>
                <a:ea typeface="Calibri" panose="020F0502020204030204" pitchFamily="34" charset="0"/>
                <a:cs typeface="Calibri" panose="020F0502020204030204" pitchFamily="34" charset="0"/>
              </a:rPr>
              <a:t>ultimii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patru</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ani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sentimentele</a:t>
            </a:r>
            <a:r>
              <a:rPr lang="en-GB" sz="2700" dirty="0">
                <a:latin typeface="Calibri" panose="020F0502020204030204" pitchFamily="34" charset="0"/>
                <a:ea typeface="Calibri" panose="020F0502020204030204" pitchFamily="34" charset="0"/>
                <a:cs typeface="Calibri" panose="020F0502020204030204" pitchFamily="34" charset="0"/>
              </a:rPr>
              <a:t> de </a:t>
            </a:r>
            <a:r>
              <a:rPr lang="en-GB" sz="2700" dirty="0" err="1">
                <a:latin typeface="Calibri" panose="020F0502020204030204" pitchFamily="34" charset="0"/>
                <a:ea typeface="Calibri" panose="020F0502020204030204" pitchFamily="34" charset="0"/>
                <a:cs typeface="Calibri" panose="020F0502020204030204" pitchFamily="34" charset="0"/>
              </a:rPr>
              <a:t>îngrijorare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tristețe</a:t>
            </a:r>
            <a:r>
              <a:rPr lang="en-GB" sz="2700" dirty="0">
                <a:latin typeface="Calibri" panose="020F0502020204030204" pitchFamily="34" charset="0"/>
                <a:ea typeface="Calibri" panose="020F0502020204030204" pitchFamily="34" charset="0"/>
                <a:cs typeface="Calibri" panose="020F0502020204030204" pitchFamily="34" charset="0"/>
              </a:rPr>
              <a:t> s-au </a:t>
            </a:r>
            <a:r>
              <a:rPr lang="en-GB" sz="2700" dirty="0" err="1">
                <a:latin typeface="Calibri" panose="020F0502020204030204" pitchFamily="34" charset="0"/>
                <a:ea typeface="Calibri" panose="020F0502020204030204" pitchFamily="34" charset="0"/>
                <a:cs typeface="Calibri" panose="020F0502020204030204" pitchFamily="34" charset="0"/>
              </a:rPr>
              <a:t>înrăutățit</a:t>
            </a:r>
            <a:r>
              <a:rPr lang="en-GB" sz="2700" dirty="0">
                <a:latin typeface="Calibri" panose="020F0502020204030204" pitchFamily="34" charset="0"/>
                <a:ea typeface="Calibri" panose="020F0502020204030204" pitchFamily="34" charset="0"/>
                <a:cs typeface="Calibri" panose="020F0502020204030204" pitchFamily="34" charset="0"/>
              </a:rPr>
              <a:t>. </a:t>
            </a:r>
          </a:p>
          <a:p>
            <a:pPr algn="just"/>
            <a:r>
              <a:rPr lang="ro-RO"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Pe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măsură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tehnologiile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digitale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continuă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să</a:t>
            </a:r>
            <a:r>
              <a:rPr lang="en-GB" sz="2700" dirty="0">
                <a:latin typeface="Calibri" panose="020F0502020204030204" pitchFamily="34" charset="0"/>
                <a:ea typeface="Calibri" panose="020F0502020204030204" pitchFamily="34" charset="0"/>
                <a:cs typeface="Calibri" panose="020F0502020204030204" pitchFamily="34" charset="0"/>
              </a:rPr>
              <a:t> ne </a:t>
            </a:r>
            <a:r>
              <a:rPr lang="en-GB" sz="2700" dirty="0" err="1">
                <a:latin typeface="Calibri" panose="020F0502020204030204" pitchFamily="34" charset="0"/>
                <a:ea typeface="Calibri" panose="020F0502020204030204" pitchFamily="34" charset="0"/>
                <a:cs typeface="Calibri" panose="020F0502020204030204" pitchFamily="34" charset="0"/>
              </a:rPr>
              <a:t>transforme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viețile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este</a:t>
            </a:r>
            <a:r>
              <a:rPr lang="en-GB" sz="2700" dirty="0">
                <a:latin typeface="Calibri" panose="020F0502020204030204" pitchFamily="34" charset="0"/>
                <a:ea typeface="Calibri" panose="020F0502020204030204" pitchFamily="34" charset="0"/>
                <a:cs typeface="Calibri" panose="020F0502020204030204" pitchFamily="34" charset="0"/>
              </a:rPr>
              <a:t> important </a:t>
            </a:r>
            <a:r>
              <a:rPr lang="en-GB" sz="2700" dirty="0" err="1">
                <a:latin typeface="Calibri" panose="020F0502020204030204" pitchFamily="34" charset="0"/>
                <a:ea typeface="Calibri" panose="020F0502020204030204" pitchFamily="34" charset="0"/>
                <a:cs typeface="Calibri" panose="020F0502020204030204" pitchFamily="34" charset="0"/>
              </a:rPr>
              <a:t>să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înțelegem</a:t>
            </a:r>
            <a:r>
              <a:rPr lang="en-GB" sz="2700" dirty="0">
                <a:latin typeface="Calibri" panose="020F0502020204030204" pitchFamily="34" charset="0"/>
                <a:ea typeface="Calibri" panose="020F0502020204030204" pitchFamily="34" charset="0"/>
                <a:cs typeface="Calibri" panose="020F0502020204030204" pitchFamily="34" charset="0"/>
              </a:rPr>
              <a:t> cum </a:t>
            </a:r>
            <a:r>
              <a:rPr lang="en-GB" sz="2700" dirty="0" err="1">
                <a:latin typeface="Calibri" panose="020F0502020204030204" pitchFamily="34" charset="0"/>
                <a:ea typeface="Calibri" panose="020F0502020204030204" pitchFamily="34" charset="0"/>
                <a:cs typeface="Calibri" panose="020F0502020204030204" pitchFamily="34" charset="0"/>
              </a:rPr>
              <a:t>beneficiile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riscurile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acestei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tranziții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afectează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bunăstarea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oamenilor</a:t>
            </a:r>
            <a:r>
              <a:rPr lang="en-GB" sz="2700" dirty="0">
                <a:latin typeface="Calibri" panose="020F0502020204030204" pitchFamily="34" charset="0"/>
                <a:ea typeface="Calibri" panose="020F0502020204030204" pitchFamily="34" charset="0"/>
                <a:cs typeface="Calibri" panose="020F0502020204030204" pitchFamily="34" charset="0"/>
              </a:rPr>
              <a:t>.</a:t>
            </a:r>
            <a:endParaRPr lang="ro-RO" sz="2700" dirty="0">
              <a:latin typeface="Calibri" panose="020F0502020204030204" pitchFamily="34" charset="0"/>
              <a:ea typeface="Calibri" panose="020F0502020204030204" pitchFamily="34" charset="0"/>
              <a:cs typeface="Calibri" panose="020F0502020204030204" pitchFamily="34" charset="0"/>
            </a:endParaRPr>
          </a:p>
          <a:p>
            <a:pPr algn="just"/>
            <a:r>
              <a:rPr lang="ro-RO"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În</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u="sng" dirty="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sondajul</a:t>
            </a:r>
            <a:r>
              <a:rPr lang="en-US" sz="2700" u="sng"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a:t>
            </a:r>
            <a:r>
              <a:rPr lang="en-US" sz="2700" u="sng" dirty="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Eurobarometru</a:t>
            </a:r>
            <a:r>
              <a:rPr lang="en-US" sz="2700" dirty="0">
                <a:latin typeface="Calibri" panose="020F0502020204030204" pitchFamily="34" charset="0"/>
                <a:ea typeface="Calibri" panose="020F0502020204030204" pitchFamily="34" charset="0"/>
                <a:cs typeface="Calibri" panose="020F0502020204030204" pitchFamily="34" charset="0"/>
              </a:rPr>
              <a:t> din </a:t>
            </a:r>
            <a:r>
              <a:rPr lang="en-US" sz="2700" dirty="0" err="1">
                <a:latin typeface="Calibri" panose="020F0502020204030204" pitchFamily="34" charset="0"/>
                <a:ea typeface="Calibri" panose="020F0502020204030204" pitchFamily="34" charset="0"/>
                <a:cs typeface="Calibri" panose="020F0502020204030204" pitchFamily="34" charset="0"/>
              </a:rPr>
              <a:t>octombrie</a:t>
            </a:r>
            <a:r>
              <a:rPr lang="en-US" sz="2700" dirty="0">
                <a:latin typeface="Calibri" panose="020F0502020204030204" pitchFamily="34" charset="0"/>
                <a:ea typeface="Calibri" panose="020F0502020204030204" pitchFamily="34" charset="0"/>
                <a:cs typeface="Calibri" panose="020F0502020204030204" pitchFamily="34" charset="0"/>
              </a:rPr>
              <a:t> 2023 </a:t>
            </a:r>
            <a:r>
              <a:rPr lang="en-US" sz="2700" dirty="0" err="1">
                <a:latin typeface="Calibri" panose="020F0502020204030204" pitchFamily="34" charset="0"/>
                <a:ea typeface="Calibri" panose="020F0502020204030204" pitchFamily="34" charset="0"/>
                <a:cs typeface="Calibri" panose="020F0502020204030204" pitchFamily="34" charset="0"/>
              </a:rPr>
              <a:t>privind</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sănătatea</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mintală</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aproape</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jumătate</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dintre</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respondenți</a:t>
            </a:r>
            <a:r>
              <a:rPr lang="en-US" sz="2700" dirty="0">
                <a:latin typeface="Calibri" panose="020F0502020204030204" pitchFamily="34" charset="0"/>
                <a:ea typeface="Calibri" panose="020F0502020204030204" pitchFamily="34" charset="0"/>
                <a:cs typeface="Calibri" panose="020F0502020204030204" pitchFamily="34" charset="0"/>
              </a:rPr>
              <a:t> (46 %) s-au </a:t>
            </a:r>
            <a:r>
              <a:rPr lang="en-US" sz="2700" dirty="0" err="1">
                <a:latin typeface="Calibri" panose="020F0502020204030204" pitchFamily="34" charset="0"/>
                <a:ea typeface="Calibri" panose="020F0502020204030204" pitchFamily="34" charset="0"/>
                <a:cs typeface="Calibri" panose="020F0502020204030204" pitchFamily="34" charset="0"/>
              </a:rPr>
              <a:t>confruntat</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în</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ultimele</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douăsprezece</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luni</a:t>
            </a:r>
            <a:r>
              <a:rPr lang="en-US" sz="2700" dirty="0">
                <a:latin typeface="Calibri" panose="020F0502020204030204" pitchFamily="34" charset="0"/>
                <a:ea typeface="Calibri" panose="020F0502020204030204" pitchFamily="34" charset="0"/>
                <a:cs typeface="Calibri" panose="020F0502020204030204" pitchFamily="34" charset="0"/>
              </a:rPr>
              <a:t> cu o </a:t>
            </a:r>
            <a:r>
              <a:rPr lang="en-US" sz="2700" dirty="0" err="1">
                <a:latin typeface="Calibri" panose="020F0502020204030204" pitchFamily="34" charset="0"/>
                <a:ea typeface="Calibri" panose="020F0502020204030204" pitchFamily="34" charset="0"/>
                <a:cs typeface="Calibri" panose="020F0502020204030204" pitchFamily="34" charset="0"/>
              </a:rPr>
              <a:t>problemă</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emoțională</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sau</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psihosocială</a:t>
            </a:r>
            <a:r>
              <a:rPr lang="en-US" sz="2700" dirty="0">
                <a:latin typeface="Calibri" panose="020F0502020204030204" pitchFamily="34" charset="0"/>
                <a:ea typeface="Calibri" panose="020F0502020204030204" pitchFamily="34" charset="0"/>
                <a:cs typeface="Calibri" panose="020F0502020204030204" pitchFamily="34" charset="0"/>
              </a:rPr>
              <a:t>, cum </a:t>
            </a:r>
            <a:r>
              <a:rPr lang="en-US" sz="2700" dirty="0" err="1">
                <a:latin typeface="Calibri" panose="020F0502020204030204" pitchFamily="34" charset="0"/>
                <a:ea typeface="Calibri" panose="020F0502020204030204" pitchFamily="34" charset="0"/>
                <a:cs typeface="Calibri" panose="020F0502020204030204" pitchFamily="34" charset="0"/>
              </a:rPr>
              <a:t>ar</a:t>
            </a:r>
            <a:r>
              <a:rPr lang="en-US" sz="2700" dirty="0">
                <a:latin typeface="Calibri" panose="020F0502020204030204" pitchFamily="34" charset="0"/>
                <a:ea typeface="Calibri" panose="020F0502020204030204" pitchFamily="34" charset="0"/>
                <a:cs typeface="Calibri" panose="020F0502020204030204" pitchFamily="34" charset="0"/>
              </a:rPr>
              <a:t> fi </a:t>
            </a:r>
            <a:r>
              <a:rPr lang="en-US" sz="2700" dirty="0" err="1">
                <a:latin typeface="Calibri" panose="020F0502020204030204" pitchFamily="34" charset="0"/>
                <a:ea typeface="Calibri" panose="020F0502020204030204" pitchFamily="34" charset="0"/>
                <a:cs typeface="Calibri" panose="020F0502020204030204" pitchFamily="34" charset="0"/>
              </a:rPr>
              <a:t>depresia</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sau</a:t>
            </a:r>
            <a:r>
              <a:rPr lang="en-US" sz="2700" dirty="0">
                <a:latin typeface="Calibri" panose="020F0502020204030204" pitchFamily="34" charset="0"/>
                <a:ea typeface="Calibri" panose="020F0502020204030204" pitchFamily="34" charset="0"/>
                <a:cs typeface="Calibri" panose="020F0502020204030204" pitchFamily="34" charset="0"/>
              </a:rPr>
              <a:t> </a:t>
            </a:r>
            <a:r>
              <a:rPr lang="en-US" sz="2700" dirty="0" err="1">
                <a:latin typeface="Calibri" panose="020F0502020204030204" pitchFamily="34" charset="0"/>
                <a:ea typeface="Calibri" panose="020F0502020204030204" pitchFamily="34" charset="0"/>
                <a:cs typeface="Calibri" panose="020F0502020204030204" pitchFamily="34" charset="0"/>
              </a:rPr>
              <a:t>anxietatea</a:t>
            </a:r>
            <a:r>
              <a:rPr lang="ro-RO" sz="2700" dirty="0">
                <a:latin typeface="Calibri" panose="020F0502020204030204" pitchFamily="34" charset="0"/>
                <a:ea typeface="Calibri" panose="020F0502020204030204" pitchFamily="34" charset="0"/>
                <a:cs typeface="Calibri" panose="020F0502020204030204" pitchFamily="34" charset="0"/>
              </a:rPr>
              <a:t>.</a:t>
            </a:r>
          </a:p>
          <a:p>
            <a:pPr algn="just"/>
            <a:endParaRPr lang="ro-RO" sz="2700"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0DA6CED8-2D17-4DC0-8150-61F33A64C817}"/>
              </a:ext>
            </a:extLst>
          </p:cNvPr>
          <p:cNvPicPr>
            <a:picLocks noChangeAspect="1"/>
          </p:cNvPicPr>
          <p:nvPr/>
        </p:nvPicPr>
        <p:blipFill>
          <a:blip r:embed="rId5"/>
          <a:stretch>
            <a:fillRect/>
          </a:stretch>
        </p:blipFill>
        <p:spPr>
          <a:xfrm>
            <a:off x="10617347" y="7160020"/>
            <a:ext cx="6400800" cy="2577829"/>
          </a:xfrm>
          <a:prstGeom prst="rect">
            <a:avLst/>
          </a:prstGeom>
        </p:spPr>
      </p:pic>
      <p:sp>
        <p:nvSpPr>
          <p:cNvPr id="13" name="Dreptunghi 12"/>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14" name="CasetăText 13">
            <a:extLst>
              <a:ext uri="{FF2B5EF4-FFF2-40B4-BE49-F238E27FC236}">
                <a16:creationId xmlns:a16="http://schemas.microsoft.com/office/drawing/2014/main" id="{AAB3EEDB-53E1-6609-2FA3-5587C81F406D}"/>
              </a:ext>
            </a:extLst>
          </p:cNvPr>
          <p:cNvSpPr txBox="1"/>
          <p:nvPr/>
        </p:nvSpPr>
        <p:spPr>
          <a:xfrm>
            <a:off x="2176608" y="9778729"/>
            <a:ext cx="9144000" cy="369332"/>
          </a:xfrm>
          <a:prstGeom prst="rect">
            <a:avLst/>
          </a:prstGeom>
          <a:noFill/>
        </p:spPr>
        <p:txBody>
          <a:bodyPr wrap="square">
            <a:spAutoFit/>
          </a:bodyPr>
          <a:lstStyle/>
          <a:p>
            <a:pPr algn="just"/>
            <a:r>
              <a:rPr lang="en-GB" sz="1800" dirty="0">
                <a:hlinkClick r:id="rId6"/>
              </a:rPr>
              <a:t>https://www.who.int/europe/news/item/23-05-2025-online-lives--offline-consequences</a:t>
            </a:r>
            <a:endParaRPr lang="ro-RO" sz="1800"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a:xfrm>
            <a:off x="1371600" y="505658"/>
            <a:ext cx="5334000" cy="1143000"/>
          </a:xfrm>
        </p:spPr>
        <p:txBody>
          <a:bodyPr>
            <a:normAutofit fontScale="90000"/>
          </a:bodyPr>
          <a:lstStyle/>
          <a:p>
            <a:br>
              <a:rPr lang="ro-RO" altLang="ro-RO" sz="3000" dirty="0">
                <a:solidFill>
                  <a:schemeClr val="accent1"/>
                </a:solidFill>
                <a:latin typeface="Calibri" panose="020F0502020204030204" pitchFamily="34" charset="0"/>
                <a:ea typeface="Calibri" panose="020F0502020204030204" pitchFamily="34" charset="0"/>
                <a:cs typeface="Calibri" panose="020F0502020204030204" pitchFamily="34" charset="0"/>
              </a:rPr>
            </a:br>
            <a:r>
              <a:rPr lang="en-US" altLang="ro-RO"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Mesajele</a:t>
            </a:r>
            <a:r>
              <a:rPr lang="en-US" altLang="ro-RO"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ro-RO" altLang="ro-RO" sz="4000" b="1" dirty="0">
                <a:solidFill>
                  <a:srgbClr val="0070C0"/>
                </a:solidFill>
                <a:latin typeface="Calibri" panose="020F0502020204030204" pitchFamily="34" charset="0"/>
                <a:ea typeface="Calibri" panose="020F0502020204030204" pitchFamily="34" charset="0"/>
                <a:cs typeface="Calibri" panose="020F0502020204030204" pitchFamily="34" charset="0"/>
              </a:rPr>
              <a:t>c</a:t>
            </a:r>
            <a:r>
              <a:rPr lang="en-US" altLang="ro-RO"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ampaniei</a:t>
            </a:r>
            <a:br>
              <a:rPr lang="en-US" altLang="ro-RO" sz="4000" dirty="0">
                <a:solidFill>
                  <a:srgbClr val="0070C0"/>
                </a:solidFill>
                <a:latin typeface="Calibri" panose="020F0502020204030204" pitchFamily="34" charset="0"/>
              </a:rPr>
            </a:br>
            <a:r>
              <a:rPr lang="en-US" altLang="ro-RO" sz="3900" dirty="0">
                <a:latin typeface="Calibri" panose="020F0502020204030204" pitchFamily="34" charset="0"/>
              </a:rPr>
              <a:t> </a:t>
            </a:r>
          </a:p>
        </p:txBody>
      </p:sp>
      <p:sp>
        <p:nvSpPr>
          <p:cNvPr id="10243" name="Content Placeholder 4"/>
          <p:cNvSpPr>
            <a:spLocks noGrp="1"/>
          </p:cNvSpPr>
          <p:nvPr>
            <p:ph sz="half" idx="1"/>
          </p:nvPr>
        </p:nvSpPr>
        <p:spPr>
          <a:xfrm>
            <a:off x="2057400" y="1402575"/>
            <a:ext cx="15144750" cy="84582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rtlCol="0" anchor="t" anchorCtr="0" compatLnSpc="1">
            <a:prstTxWarp prst="textNoShape">
              <a:avLst/>
            </a:prstTxWarp>
            <a:noAutofit/>
          </a:bodyPr>
          <a:lstStyle/>
          <a:p>
            <a:pPr marL="0" indent="0">
              <a:buNone/>
            </a:pPr>
            <a:r>
              <a:rPr lang="en-GB" sz="3200" b="1" dirty="0" err="1">
                <a:solidFill>
                  <a:srgbClr val="0070C0"/>
                </a:solidFill>
                <a:effectLst>
                  <a:outerShdw blurRad="38100" dist="38100" dir="2700000" algn="tl">
                    <a:srgbClr val="000000">
                      <a:alpha val="43137"/>
                    </a:srgbClr>
                  </a:outerShdw>
                </a:effectLst>
              </a:rPr>
              <a:t>Mesaje</a:t>
            </a:r>
            <a:r>
              <a:rPr lang="en-GB" sz="3200" b="1" dirty="0">
                <a:solidFill>
                  <a:srgbClr val="0070C0"/>
                </a:solidFill>
                <a:effectLst>
                  <a:outerShdw blurRad="38100" dist="38100" dir="2700000" algn="tl">
                    <a:srgbClr val="000000">
                      <a:alpha val="43137"/>
                    </a:srgbClr>
                  </a:outerShdw>
                </a:effectLst>
              </a:rPr>
              <a:t> generale de </a:t>
            </a:r>
            <a:r>
              <a:rPr lang="en-GB" sz="3200" b="1" dirty="0" err="1">
                <a:solidFill>
                  <a:srgbClr val="0070C0"/>
                </a:solidFill>
                <a:effectLst>
                  <a:outerShdw blurRad="38100" dist="38100" dir="2700000" algn="tl">
                    <a:srgbClr val="000000">
                      <a:alpha val="43137"/>
                    </a:srgbClr>
                  </a:outerShdw>
                </a:effectLst>
              </a:rPr>
              <a:t>campanie</a:t>
            </a:r>
            <a:endParaRPr lang="en-GB" sz="3200" dirty="0">
              <a:solidFill>
                <a:srgbClr val="0070C0"/>
              </a:solidFill>
              <a:effectLst>
                <a:outerShdw blurRad="38100" dist="38100" dir="2700000" algn="tl">
                  <a:srgbClr val="000000">
                    <a:alpha val="43137"/>
                  </a:srgbClr>
                </a:outerShdw>
              </a:effectLst>
            </a:endParaRPr>
          </a:p>
          <a:p>
            <a:pPr lvl="0"/>
            <a:r>
              <a:rPr lang="en-GB" sz="2700" i="1" dirty="0"/>
              <a:t>„</a:t>
            </a:r>
            <a:r>
              <a:rPr lang="en-GB" sz="2700" i="1" dirty="0" err="1"/>
              <a:t>Sănătatea</a:t>
            </a:r>
            <a:r>
              <a:rPr lang="ro-RO" sz="2700" i="1" dirty="0"/>
              <a:t> nu există fără sănătate mintală </a:t>
            </a:r>
            <a:r>
              <a:rPr lang="en-GB" sz="2700" i="1" dirty="0"/>
              <a:t>– </a:t>
            </a:r>
            <a:r>
              <a:rPr lang="en-GB" sz="2700" i="1" dirty="0" err="1"/>
              <a:t>informează-te</a:t>
            </a:r>
            <a:r>
              <a:rPr lang="en-GB" sz="2700" i="1" dirty="0"/>
              <a:t>, </a:t>
            </a:r>
            <a:r>
              <a:rPr lang="en-GB" sz="2700" i="1" dirty="0" err="1"/>
              <a:t>alege</a:t>
            </a:r>
            <a:r>
              <a:rPr lang="en-GB" sz="2700" i="1" dirty="0"/>
              <a:t> </a:t>
            </a:r>
            <a:r>
              <a:rPr lang="ro-RO" sz="2700" i="1" dirty="0"/>
              <a:t>conștient să ai grijă de tine</a:t>
            </a:r>
            <a:r>
              <a:rPr lang="en-GB" sz="2700" i="1" dirty="0"/>
              <a:t>.”</a:t>
            </a:r>
            <a:endParaRPr lang="en-GB" sz="2700" dirty="0"/>
          </a:p>
          <a:p>
            <a:pPr lvl="0"/>
            <a:r>
              <a:rPr lang="en-GB" sz="2700" i="1" dirty="0"/>
              <a:t>„</a:t>
            </a:r>
            <a:r>
              <a:rPr lang="ro-RO" sz="2700" i="1" dirty="0"/>
              <a:t>Pentru bunăstare mintală și echilibru, fă loc momentelor fără ecrane. Timpul petrecut în mediul digital influențează starea noastră de bine.” </a:t>
            </a:r>
            <a:endParaRPr lang="en-GB" sz="2700" dirty="0"/>
          </a:p>
          <a:p>
            <a:r>
              <a:rPr lang="en-GB" sz="2700" i="1" dirty="0"/>
              <a:t>„ </a:t>
            </a:r>
            <a:r>
              <a:rPr lang="ro-RO" sz="2700" b="0" i="1" dirty="0">
                <a:effectLst/>
              </a:rPr>
              <a:t>Superputerea ta? Să știi când să spui „Stop ecranelor”!</a:t>
            </a:r>
            <a:r>
              <a:rPr lang="en-US" sz="2700" b="0" i="1" dirty="0">
                <a:effectLst/>
              </a:rPr>
              <a:t> </a:t>
            </a:r>
            <a:r>
              <a:rPr lang="en-US" sz="2700" b="0" i="1" dirty="0"/>
              <a:t>”</a:t>
            </a:r>
            <a:endParaRPr lang="ro-RO" sz="2700" i="1" dirty="0"/>
          </a:p>
          <a:p>
            <a:pPr marL="0" indent="0">
              <a:buNone/>
            </a:pPr>
            <a:r>
              <a:rPr lang="en-GB" sz="3200" b="1" dirty="0" err="1">
                <a:solidFill>
                  <a:srgbClr val="0070C0"/>
                </a:solidFill>
                <a:effectLst>
                  <a:outerShdw blurRad="38100" dist="38100" dir="2700000" algn="tl">
                    <a:srgbClr val="000000">
                      <a:alpha val="43137"/>
                    </a:srgbClr>
                  </a:outerShdw>
                </a:effectLst>
              </a:rPr>
              <a:t>Pentru</a:t>
            </a:r>
            <a:r>
              <a:rPr lang="en-GB" sz="3200" b="1" dirty="0">
                <a:solidFill>
                  <a:srgbClr val="0070C0"/>
                </a:solidFill>
                <a:effectLst>
                  <a:outerShdw blurRad="38100" dist="38100" dir="2700000" algn="tl">
                    <a:srgbClr val="000000">
                      <a:alpha val="43137"/>
                    </a:srgbClr>
                  </a:outerShdw>
                </a:effectLst>
              </a:rPr>
              <a:t> </a:t>
            </a:r>
            <a:r>
              <a:rPr lang="en-GB" sz="3200" b="1" dirty="0" err="1">
                <a:solidFill>
                  <a:srgbClr val="0070C0"/>
                </a:solidFill>
                <a:effectLst>
                  <a:outerShdw blurRad="38100" dist="38100" dir="2700000" algn="tl">
                    <a:srgbClr val="000000">
                      <a:alpha val="43137"/>
                    </a:srgbClr>
                  </a:outerShdw>
                </a:effectLst>
              </a:rPr>
              <a:t>adolescenți</a:t>
            </a:r>
            <a:r>
              <a:rPr lang="en-GB" sz="3200" b="1" dirty="0">
                <a:solidFill>
                  <a:srgbClr val="0070C0"/>
                </a:solidFill>
                <a:effectLst>
                  <a:outerShdw blurRad="38100" dist="38100" dir="2700000" algn="tl">
                    <a:srgbClr val="000000">
                      <a:alpha val="43137"/>
                    </a:srgbClr>
                  </a:outerShdw>
                </a:effectLst>
              </a:rPr>
              <a:t> </a:t>
            </a:r>
            <a:r>
              <a:rPr lang="en-GB" sz="3200" b="1" dirty="0" err="1">
                <a:solidFill>
                  <a:srgbClr val="0070C0"/>
                </a:solidFill>
                <a:effectLst>
                  <a:outerShdw blurRad="38100" dist="38100" dir="2700000" algn="tl">
                    <a:srgbClr val="000000">
                      <a:alpha val="43137"/>
                    </a:srgbClr>
                  </a:outerShdw>
                </a:effectLst>
              </a:rPr>
              <a:t>și</a:t>
            </a:r>
            <a:r>
              <a:rPr lang="en-GB" sz="3200" b="1" dirty="0">
                <a:solidFill>
                  <a:srgbClr val="0070C0"/>
                </a:solidFill>
                <a:effectLst>
                  <a:outerShdw blurRad="38100" dist="38100" dir="2700000" algn="tl">
                    <a:srgbClr val="000000">
                      <a:alpha val="43137"/>
                    </a:srgbClr>
                  </a:outerShdw>
                </a:effectLst>
              </a:rPr>
              <a:t> </a:t>
            </a:r>
            <a:r>
              <a:rPr lang="en-GB" sz="3200" b="1" dirty="0" err="1">
                <a:solidFill>
                  <a:srgbClr val="0070C0"/>
                </a:solidFill>
                <a:effectLst>
                  <a:outerShdw blurRad="38100" dist="38100" dir="2700000" algn="tl">
                    <a:srgbClr val="000000">
                      <a:alpha val="43137"/>
                    </a:srgbClr>
                  </a:outerShdw>
                </a:effectLst>
              </a:rPr>
              <a:t>tineri</a:t>
            </a:r>
            <a:endParaRPr lang="en-GB" sz="3200" b="1" dirty="0">
              <a:solidFill>
                <a:srgbClr val="0070C0"/>
              </a:solidFill>
              <a:effectLst>
                <a:outerShdw blurRad="38100" dist="38100" dir="2700000" algn="tl">
                  <a:srgbClr val="000000">
                    <a:alpha val="43137"/>
                  </a:srgbClr>
                </a:outerShdw>
              </a:effectLst>
            </a:endParaRPr>
          </a:p>
          <a:p>
            <a:pPr lvl="0"/>
            <a:r>
              <a:rPr lang="en-GB" sz="2700" i="1" dirty="0"/>
              <a:t>„</a:t>
            </a:r>
            <a:r>
              <a:rPr lang="en-GB" sz="2700" i="1" dirty="0" err="1"/>
              <a:t>Utiliz</a:t>
            </a:r>
            <a:r>
              <a:rPr lang="ro-RO" sz="2700" i="1" dirty="0" err="1"/>
              <a:t>ează</a:t>
            </a:r>
            <a:r>
              <a:rPr lang="en-GB" sz="2700" i="1" dirty="0"/>
              <a:t> </a:t>
            </a:r>
            <a:r>
              <a:rPr lang="en-GB" sz="2700" i="1" dirty="0" err="1"/>
              <a:t>tehnologi</a:t>
            </a:r>
            <a:r>
              <a:rPr lang="ro-RO" sz="2700" i="1" dirty="0"/>
              <a:t>a</a:t>
            </a:r>
            <a:r>
              <a:rPr lang="en-GB" sz="2700" i="1" dirty="0"/>
              <a:t> </a:t>
            </a:r>
            <a:r>
              <a:rPr lang="en-GB" sz="2700" i="1" dirty="0" err="1"/>
              <a:t>în</a:t>
            </a:r>
            <a:r>
              <a:rPr lang="ro-RO" sz="2700" i="1" dirty="0"/>
              <a:t> beneficiul tău, profită de ea în </a:t>
            </a:r>
            <a:r>
              <a:rPr lang="en-GB" sz="2700" i="1" dirty="0" err="1"/>
              <a:t>scop</a:t>
            </a:r>
            <a:r>
              <a:rPr lang="en-GB" sz="2700" i="1" dirty="0"/>
              <a:t> </a:t>
            </a:r>
            <a:r>
              <a:rPr lang="en-GB" sz="2700" i="1" dirty="0" err="1"/>
              <a:t>educațional</a:t>
            </a:r>
            <a:r>
              <a:rPr lang="en-GB" sz="2700" i="1" dirty="0"/>
              <a:t> </a:t>
            </a:r>
            <a:r>
              <a:rPr lang="ro-RO" sz="2700" i="1" dirty="0"/>
              <a:t>și acceseaz-o mai puțin </a:t>
            </a:r>
            <a:r>
              <a:rPr lang="en-GB" sz="2700" i="1" dirty="0" err="1"/>
              <a:t>în</a:t>
            </a:r>
            <a:r>
              <a:rPr lang="en-GB" sz="2700" i="1" dirty="0"/>
              <a:t> </a:t>
            </a:r>
            <a:r>
              <a:rPr lang="ro-RO" sz="2700" i="1" dirty="0"/>
              <a:t> scop r</a:t>
            </a:r>
            <a:r>
              <a:rPr lang="en-GB" sz="2700" i="1" dirty="0" err="1"/>
              <a:t>ecreativ</a:t>
            </a:r>
            <a:r>
              <a:rPr lang="en-GB" sz="2700" i="1" dirty="0"/>
              <a:t>.</a:t>
            </a:r>
            <a:r>
              <a:rPr lang="ro-RO" sz="2700" i="1" dirty="0"/>
              <a:t> Pentru a te relaxa există alternative sănătoase.</a:t>
            </a:r>
            <a:r>
              <a:rPr lang="en-GB" sz="2700" i="1" dirty="0"/>
              <a:t>”</a:t>
            </a:r>
            <a:endParaRPr lang="en-GB" sz="2700" dirty="0"/>
          </a:p>
          <a:p>
            <a:r>
              <a:rPr lang="en-GB" sz="2700" i="1" dirty="0"/>
              <a:t>„</a:t>
            </a:r>
            <a:r>
              <a:rPr lang="ro-RO" sz="2700" b="0" i="1" dirty="0">
                <a:effectLst/>
              </a:rPr>
              <a:t>Tehnologia e un sprijin valoros doar când o folosești conștient!</a:t>
            </a:r>
            <a:r>
              <a:rPr lang="en-GB" sz="2700" i="1" dirty="0"/>
              <a:t>”</a:t>
            </a:r>
            <a:endParaRPr lang="ro-RO" sz="2700" i="1" dirty="0"/>
          </a:p>
          <a:p>
            <a:r>
              <a:rPr lang="en-GB" sz="2700" i="1" dirty="0"/>
              <a:t>„</a:t>
            </a:r>
            <a:r>
              <a:rPr lang="ro-RO" sz="2700" i="1" dirty="0"/>
              <a:t>Siguranța online nu înseamnă control, ci educație și încredere.</a:t>
            </a:r>
            <a:r>
              <a:rPr lang="en-US" sz="2700" i="1" dirty="0"/>
              <a:t>”</a:t>
            </a:r>
            <a:endParaRPr lang="ro-RO" sz="2700" i="1" dirty="0"/>
          </a:p>
          <a:p>
            <a:r>
              <a:rPr lang="en-US" sz="2700" b="0" i="1" dirty="0">
                <a:effectLst/>
              </a:rPr>
              <a:t>“</a:t>
            </a:r>
            <a:r>
              <a:rPr lang="ro-RO" sz="2700" b="0" i="1" dirty="0">
                <a:effectLst/>
              </a:rPr>
              <a:t>Amintește-ți: Internetul e un loc sigur atunci când îl folosești cu grijă! </a:t>
            </a:r>
            <a:r>
              <a:rPr lang="en-US" sz="2700" b="0" i="1" dirty="0">
                <a:effectLst/>
              </a:rPr>
              <a:t>“</a:t>
            </a:r>
            <a:endParaRPr lang="ro-RO" sz="2700" i="1" dirty="0">
              <a:effectLst/>
            </a:endParaRPr>
          </a:p>
          <a:p>
            <a:pPr marL="0" indent="0">
              <a:buNone/>
            </a:pPr>
            <a:r>
              <a:rPr lang="en-GB" sz="3200" b="1" dirty="0" err="1">
                <a:solidFill>
                  <a:srgbClr val="0070C0"/>
                </a:solidFill>
                <a:effectLst>
                  <a:outerShdw blurRad="38100" dist="38100" dir="2700000" algn="tl">
                    <a:srgbClr val="000000">
                      <a:alpha val="43137"/>
                    </a:srgbClr>
                  </a:outerShdw>
                </a:effectLst>
              </a:rPr>
              <a:t>Pentru</a:t>
            </a:r>
            <a:r>
              <a:rPr lang="en-GB" sz="3200" b="1" dirty="0">
                <a:solidFill>
                  <a:srgbClr val="0070C0"/>
                </a:solidFill>
                <a:effectLst>
                  <a:outerShdw blurRad="38100" dist="38100" dir="2700000" algn="tl">
                    <a:srgbClr val="000000">
                      <a:alpha val="43137"/>
                    </a:srgbClr>
                  </a:outerShdw>
                </a:effectLst>
              </a:rPr>
              <a:t> </a:t>
            </a:r>
            <a:r>
              <a:rPr lang="ro-RO" sz="3200" b="1" dirty="0">
                <a:solidFill>
                  <a:srgbClr val="0070C0"/>
                </a:solidFill>
                <a:effectLst>
                  <a:outerShdw blurRad="38100" dist="38100" dir="2700000" algn="tl">
                    <a:srgbClr val="000000">
                      <a:alpha val="43137"/>
                    </a:srgbClr>
                  </a:outerShdw>
                </a:effectLst>
              </a:rPr>
              <a:t>părinți, educatori, profesori</a:t>
            </a:r>
            <a:endParaRPr lang="en-GB" sz="3200" b="1" dirty="0">
              <a:solidFill>
                <a:srgbClr val="0070C0"/>
              </a:solidFill>
              <a:effectLst>
                <a:outerShdw blurRad="38100" dist="38100" dir="2700000" algn="tl">
                  <a:srgbClr val="000000">
                    <a:alpha val="43137"/>
                  </a:srgbClr>
                </a:outerShdw>
              </a:effectLst>
            </a:endParaRPr>
          </a:p>
          <a:p>
            <a:pPr lvl="0"/>
            <a:r>
              <a:rPr lang="en-GB" sz="2700" i="1" dirty="0"/>
              <a:t>„</a:t>
            </a:r>
            <a:r>
              <a:rPr lang="ro-RO" sz="2700" i="1" dirty="0"/>
              <a:t>Dincolo de ecrane, se construiesc relații reale. Adoptă dialogul, cooperarea și activitățile față în față.</a:t>
            </a:r>
            <a:r>
              <a:rPr lang="en-GB" sz="2700" i="1" dirty="0"/>
              <a:t>”</a:t>
            </a:r>
            <a:endParaRPr lang="en-GB" sz="2700" dirty="0"/>
          </a:p>
          <a:p>
            <a:r>
              <a:rPr lang="en-GB" sz="2700" i="1" dirty="0"/>
              <a:t>„</a:t>
            </a:r>
            <a:r>
              <a:rPr lang="ro-RO" sz="2700" i="1" dirty="0"/>
              <a:t>Folosește cu echilibru tehnologia. Nu trebuie să renunți la ea!</a:t>
            </a:r>
            <a:r>
              <a:rPr lang="en-GB" sz="2700" i="1" dirty="0"/>
              <a:t>”</a:t>
            </a:r>
          </a:p>
          <a:p>
            <a:r>
              <a:rPr lang="en-GB" sz="2700" i="1" dirty="0"/>
              <a:t>„</a:t>
            </a:r>
            <a:r>
              <a:rPr lang="ro-RO" sz="2700" i="1" dirty="0"/>
              <a:t>Copiii își formează obiceiurile observând comportamentul adulților. Fii un exemplu, lasă ecranul jos și </a:t>
            </a:r>
          </a:p>
          <a:p>
            <a:pPr marL="0" indent="0">
              <a:buNone/>
            </a:pPr>
            <a:r>
              <a:rPr lang="ro-RO" sz="2700" i="1" dirty="0"/>
              <a:t>petrece timp fizic cu ei.</a:t>
            </a:r>
            <a:r>
              <a:rPr lang="en-GB" sz="2700" i="1" dirty="0"/>
              <a:t>”</a:t>
            </a:r>
          </a:p>
          <a:p>
            <a:pPr>
              <a:spcBef>
                <a:spcPct val="0"/>
              </a:spcBef>
            </a:pPr>
            <a:endParaRPr lang="en-US" altLang="ro-RO" sz="3600" b="1" dirty="0">
              <a:ea typeface="+mj-ea"/>
              <a:cs typeface="+mj-cs"/>
            </a:endParaRPr>
          </a:p>
        </p:txBody>
      </p:sp>
      <p:sp>
        <p:nvSpPr>
          <p:cNvPr id="4" name="Dreptunghi 3"/>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Tree>
    <p:extLst>
      <p:ext uri="{BB962C8B-B14F-4D97-AF65-F5344CB8AC3E}">
        <p14:creationId xmlns:p14="http://schemas.microsoft.com/office/powerpoint/2010/main" val="2618025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698B4-5E31-646B-82C4-9EB22F993EC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564F007-F403-AE39-7189-B1F385AA5189}"/>
              </a:ext>
            </a:extLst>
          </p:cNvPr>
          <p:cNvGrpSpPr/>
          <p:nvPr/>
        </p:nvGrpSpPr>
        <p:grpSpPr>
          <a:xfrm>
            <a:off x="-2431" y="-14316"/>
            <a:ext cx="1148219" cy="10318571"/>
            <a:chOff x="0" y="0"/>
            <a:chExt cx="1530958" cy="13758094"/>
          </a:xfrm>
        </p:grpSpPr>
        <p:sp>
          <p:nvSpPr>
            <p:cNvPr id="3" name="Freeform 3">
              <a:extLst>
                <a:ext uri="{FF2B5EF4-FFF2-40B4-BE49-F238E27FC236}">
                  <a16:creationId xmlns:a16="http://schemas.microsoft.com/office/drawing/2014/main" id="{CC3E63F8-785C-FFBE-CFAE-1A88E845FF06}"/>
                </a:ext>
              </a:extLst>
            </p:cNvPr>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a:extLst>
              <a:ext uri="{FF2B5EF4-FFF2-40B4-BE49-F238E27FC236}">
                <a16:creationId xmlns:a16="http://schemas.microsoft.com/office/drawing/2014/main" id="{746D49EA-3154-DA1F-2553-1AB9D0534E09}"/>
              </a:ext>
            </a:extLst>
          </p:cNvPr>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a:extLst>
              <a:ext uri="{FF2B5EF4-FFF2-40B4-BE49-F238E27FC236}">
                <a16:creationId xmlns:a16="http://schemas.microsoft.com/office/drawing/2014/main" id="{C4A36F9D-333E-6439-0790-2B9C8E73F086}"/>
              </a:ext>
            </a:extLst>
          </p:cNvPr>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a:extLst>
              <a:ext uri="{FF2B5EF4-FFF2-40B4-BE49-F238E27FC236}">
                <a16:creationId xmlns:a16="http://schemas.microsoft.com/office/drawing/2014/main" id="{A779D996-2BC4-9BDA-C45B-3A819FD87979}"/>
              </a:ext>
            </a:extLst>
          </p:cNvPr>
          <p:cNvGrpSpPr/>
          <p:nvPr/>
        </p:nvGrpSpPr>
        <p:grpSpPr>
          <a:xfrm>
            <a:off x="0" y="9550121"/>
            <a:ext cx="1145788" cy="754968"/>
            <a:chOff x="0" y="0"/>
            <a:chExt cx="1527717" cy="1006624"/>
          </a:xfrm>
        </p:grpSpPr>
        <p:sp>
          <p:nvSpPr>
            <p:cNvPr id="7" name="Freeform 7">
              <a:extLst>
                <a:ext uri="{FF2B5EF4-FFF2-40B4-BE49-F238E27FC236}">
                  <a16:creationId xmlns:a16="http://schemas.microsoft.com/office/drawing/2014/main" id="{BC1C1451-3DF0-2DD5-09F5-50E6AA739DCD}"/>
                </a:ext>
              </a:extLst>
            </p:cNvPr>
            <p:cNvSpPr/>
            <p:nvPr/>
          </p:nvSpPr>
          <p:spPr>
            <a:xfrm>
              <a:off x="0" y="0"/>
              <a:ext cx="1527717" cy="1006624"/>
            </a:xfrm>
            <a:custGeom>
              <a:avLst/>
              <a:gdLst/>
              <a:ahLst/>
              <a:cxnLst/>
              <a:rect l="l" t="t" r="r" b="b"/>
              <a:pathLst>
                <a:path w="1527717" h="1006624">
                  <a:moveTo>
                    <a:pt x="0" y="0"/>
                  </a:moveTo>
                  <a:lnTo>
                    <a:pt x="1527717" y="0"/>
                  </a:lnTo>
                  <a:lnTo>
                    <a:pt x="1527717" y="1006624"/>
                  </a:lnTo>
                  <a:lnTo>
                    <a:pt x="0" y="1006624"/>
                  </a:lnTo>
                  <a:close/>
                </a:path>
              </a:pathLst>
            </a:custGeom>
            <a:solidFill>
              <a:srgbClr val="000000">
                <a:alpha val="0"/>
              </a:srgbClr>
            </a:solidFill>
          </p:spPr>
        </p:sp>
        <p:sp>
          <p:nvSpPr>
            <p:cNvPr id="8" name="TextBox 8">
              <a:extLst>
                <a:ext uri="{FF2B5EF4-FFF2-40B4-BE49-F238E27FC236}">
                  <a16:creationId xmlns:a16="http://schemas.microsoft.com/office/drawing/2014/main" id="{DD8A9888-700C-9596-0E3A-B623C7F60E90}"/>
                </a:ext>
              </a:extLst>
            </p:cNvPr>
            <p:cNvSpPr txBox="1"/>
            <p:nvPr/>
          </p:nvSpPr>
          <p:spPr>
            <a:xfrm>
              <a:off x="0" y="-47625"/>
              <a:ext cx="1527717" cy="1054249"/>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12</a:t>
              </a:r>
            </a:p>
          </p:txBody>
        </p:sp>
      </p:grpSp>
      <p:sp>
        <p:nvSpPr>
          <p:cNvPr id="10" name="Dreptunghi 9">
            <a:extLst>
              <a:ext uri="{FF2B5EF4-FFF2-40B4-BE49-F238E27FC236}">
                <a16:creationId xmlns:a16="http://schemas.microsoft.com/office/drawing/2014/main" id="{C3A90F24-B52C-3C4C-5849-A1369796532A}"/>
              </a:ext>
            </a:extLst>
          </p:cNvPr>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graphicFrame>
        <p:nvGraphicFramePr>
          <p:cNvPr id="11" name="Obiect 10">
            <a:extLst>
              <a:ext uri="{FF2B5EF4-FFF2-40B4-BE49-F238E27FC236}">
                <a16:creationId xmlns:a16="http://schemas.microsoft.com/office/drawing/2014/main" id="{0331A974-27AA-B638-5029-9CE2870E4F46}"/>
              </a:ext>
            </a:extLst>
          </p:cNvPr>
          <p:cNvGraphicFramePr>
            <a:graphicFrameLocks noChangeAspect="1"/>
          </p:cNvGraphicFramePr>
          <p:nvPr>
            <p:extLst>
              <p:ext uri="{D42A27DB-BD31-4B8C-83A1-F6EECF244321}">
                <p14:modId xmlns:p14="http://schemas.microsoft.com/office/powerpoint/2010/main" val="3005163551"/>
              </p:ext>
            </p:extLst>
          </p:nvPr>
        </p:nvGraphicFramePr>
        <p:xfrm>
          <a:off x="2292924" y="492050"/>
          <a:ext cx="6620293" cy="9368685"/>
        </p:xfrm>
        <a:graphic>
          <a:graphicData uri="http://schemas.openxmlformats.org/presentationml/2006/ole">
            <mc:AlternateContent xmlns:mc="http://schemas.openxmlformats.org/markup-compatibility/2006">
              <mc:Choice xmlns:v="urn:schemas-microsoft-com:vml" Requires="v">
                <p:oleObj name="Acrobat Document" r:id="rId4" imgW="11334699" imgH="16039996" progId="AcroExch.Document.DC">
                  <p:embed/>
                </p:oleObj>
              </mc:Choice>
              <mc:Fallback>
                <p:oleObj name="Acrobat Document" r:id="rId4" imgW="11334699" imgH="16039996" progId="AcroExch.Document.DC">
                  <p:embed/>
                  <p:pic>
                    <p:nvPicPr>
                      <p:cNvPr id="0" name=""/>
                      <p:cNvPicPr/>
                      <p:nvPr/>
                    </p:nvPicPr>
                    <p:blipFill>
                      <a:blip r:embed="rId5"/>
                      <a:stretch>
                        <a:fillRect/>
                      </a:stretch>
                    </p:blipFill>
                    <p:spPr>
                      <a:xfrm>
                        <a:off x="2292924" y="492050"/>
                        <a:ext cx="6620293" cy="9368685"/>
                      </a:xfrm>
                      <a:prstGeom prst="rect">
                        <a:avLst/>
                      </a:prstGeom>
                    </p:spPr>
                  </p:pic>
                </p:oleObj>
              </mc:Fallback>
            </mc:AlternateContent>
          </a:graphicData>
        </a:graphic>
      </p:graphicFrame>
      <p:graphicFrame>
        <p:nvGraphicFramePr>
          <p:cNvPr id="12" name="Obiect 11">
            <a:extLst>
              <a:ext uri="{FF2B5EF4-FFF2-40B4-BE49-F238E27FC236}">
                <a16:creationId xmlns:a16="http://schemas.microsoft.com/office/drawing/2014/main" id="{2D07BAE4-A543-98FA-3D17-7C22E52B039A}"/>
              </a:ext>
            </a:extLst>
          </p:cNvPr>
          <p:cNvGraphicFramePr>
            <a:graphicFrameLocks noChangeAspect="1"/>
          </p:cNvGraphicFramePr>
          <p:nvPr>
            <p:extLst>
              <p:ext uri="{D42A27DB-BD31-4B8C-83A1-F6EECF244321}">
                <p14:modId xmlns:p14="http://schemas.microsoft.com/office/powerpoint/2010/main" val="1299312642"/>
              </p:ext>
            </p:extLst>
          </p:nvPr>
        </p:nvGraphicFramePr>
        <p:xfrm>
          <a:off x="10134600" y="492051"/>
          <a:ext cx="6620293" cy="9368684"/>
        </p:xfrm>
        <a:graphic>
          <a:graphicData uri="http://schemas.openxmlformats.org/presentationml/2006/ole">
            <mc:AlternateContent xmlns:mc="http://schemas.openxmlformats.org/markup-compatibility/2006">
              <mc:Choice xmlns:v="urn:schemas-microsoft-com:vml" Requires="v">
                <p:oleObj name="Acrobat Document" r:id="rId6" imgW="11334699" imgH="16039996" progId="AcroExch.Document.DC">
                  <p:embed/>
                </p:oleObj>
              </mc:Choice>
              <mc:Fallback>
                <p:oleObj name="Acrobat Document" r:id="rId6" imgW="11334699" imgH="16039996" progId="AcroExch.Document.DC">
                  <p:embed/>
                  <p:pic>
                    <p:nvPicPr>
                      <p:cNvPr id="0" name=""/>
                      <p:cNvPicPr/>
                      <p:nvPr/>
                    </p:nvPicPr>
                    <p:blipFill>
                      <a:blip r:embed="rId7"/>
                      <a:stretch>
                        <a:fillRect/>
                      </a:stretch>
                    </p:blipFill>
                    <p:spPr>
                      <a:xfrm>
                        <a:off x="10134600" y="492051"/>
                        <a:ext cx="6620293" cy="9368684"/>
                      </a:xfrm>
                      <a:prstGeom prst="rect">
                        <a:avLst/>
                      </a:prstGeom>
                    </p:spPr>
                  </p:pic>
                </p:oleObj>
              </mc:Fallback>
            </mc:AlternateContent>
          </a:graphicData>
        </a:graphic>
      </p:graphicFrame>
    </p:spTree>
    <p:extLst>
      <p:ext uri="{BB962C8B-B14F-4D97-AF65-F5344CB8AC3E}">
        <p14:creationId xmlns:p14="http://schemas.microsoft.com/office/powerpoint/2010/main" val="178681617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6226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4467815" cy="10304255"/>
            <a:chOff x="0" y="0"/>
            <a:chExt cx="5957087" cy="13739007"/>
          </a:xfrm>
        </p:grpSpPr>
        <p:sp>
          <p:nvSpPr>
            <p:cNvPr id="3" name="Freeform 3"/>
            <p:cNvSpPr/>
            <p:nvPr/>
          </p:nvSpPr>
          <p:spPr>
            <a:xfrm>
              <a:off x="0" y="0"/>
              <a:ext cx="5957062" cy="13738988"/>
            </a:xfrm>
            <a:custGeom>
              <a:avLst/>
              <a:gdLst/>
              <a:ahLst/>
              <a:cxnLst/>
              <a:rect l="l" t="t" r="r" b="b"/>
              <a:pathLst>
                <a:path w="5957062" h="13738988">
                  <a:moveTo>
                    <a:pt x="0" y="0"/>
                  </a:moveTo>
                  <a:lnTo>
                    <a:pt x="5957062" y="0"/>
                  </a:lnTo>
                  <a:lnTo>
                    <a:pt x="5957062" y="13738988"/>
                  </a:lnTo>
                  <a:lnTo>
                    <a:pt x="0" y="13738988"/>
                  </a:lnTo>
                  <a:close/>
                </a:path>
              </a:pathLst>
            </a:custGeom>
            <a:solidFill>
              <a:srgbClr val="01B69B"/>
            </a:solidFill>
          </p:spPr>
        </p:sp>
      </p:grpSp>
      <p:grpSp>
        <p:nvGrpSpPr>
          <p:cNvPr id="4" name="Group 4"/>
          <p:cNvGrpSpPr>
            <a:grpSpLocks noChangeAspect="1"/>
          </p:cNvGrpSpPr>
          <p:nvPr/>
        </p:nvGrpSpPr>
        <p:grpSpPr>
          <a:xfrm>
            <a:off x="1650615" y="878113"/>
            <a:ext cx="1783237" cy="686068"/>
            <a:chOff x="0" y="0"/>
            <a:chExt cx="2377649" cy="914757"/>
          </a:xfrm>
        </p:grpSpPr>
        <p:sp>
          <p:nvSpPr>
            <p:cNvPr id="5" name="Freeform 5"/>
            <p:cNvSpPr/>
            <p:nvPr/>
          </p:nvSpPr>
          <p:spPr>
            <a:xfrm>
              <a:off x="0" y="0"/>
              <a:ext cx="2377694" cy="914781"/>
            </a:xfrm>
            <a:custGeom>
              <a:avLst/>
              <a:gdLst/>
              <a:ahLst/>
              <a:cxnLst/>
              <a:rect l="l" t="t" r="r" b="b"/>
              <a:pathLst>
                <a:path w="2377694" h="914781">
                  <a:moveTo>
                    <a:pt x="0" y="0"/>
                  </a:moveTo>
                  <a:lnTo>
                    <a:pt x="2377694" y="0"/>
                  </a:lnTo>
                  <a:lnTo>
                    <a:pt x="2377694" y="914781"/>
                  </a:lnTo>
                  <a:lnTo>
                    <a:pt x="0" y="914781"/>
                  </a:lnTo>
                  <a:lnTo>
                    <a:pt x="0" y="0"/>
                  </a:lnTo>
                  <a:close/>
                </a:path>
              </a:pathLst>
            </a:custGeom>
            <a:blipFill>
              <a:blip r:embed="rId2"/>
              <a:stretch>
                <a:fillRect l="-15" r="-13" b="2"/>
              </a:stretch>
            </a:blipFill>
          </p:spPr>
        </p:sp>
      </p:grpSp>
      <p:sp>
        <p:nvSpPr>
          <p:cNvPr id="6" name="Freeform 6"/>
          <p:cNvSpPr/>
          <p:nvPr/>
        </p:nvSpPr>
        <p:spPr>
          <a:xfrm>
            <a:off x="558578" y="669321"/>
            <a:ext cx="803564" cy="1167396"/>
          </a:xfrm>
          <a:custGeom>
            <a:avLst/>
            <a:gdLst/>
            <a:ahLst/>
            <a:cxnLst/>
            <a:rect l="l" t="t" r="r" b="b"/>
            <a:pathLst>
              <a:path w="803564" h="1167396">
                <a:moveTo>
                  <a:pt x="0" y="0"/>
                </a:moveTo>
                <a:lnTo>
                  <a:pt x="803564" y="0"/>
                </a:lnTo>
                <a:lnTo>
                  <a:pt x="803564" y="1167396"/>
                </a:lnTo>
                <a:lnTo>
                  <a:pt x="0" y="11673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2956305" y="6801257"/>
            <a:ext cx="3024101" cy="2711859"/>
          </a:xfrm>
          <a:custGeom>
            <a:avLst/>
            <a:gdLst/>
            <a:ahLst/>
            <a:cxnLst/>
            <a:rect l="l" t="t" r="r" b="b"/>
            <a:pathLst>
              <a:path w="3024101" h="2711859">
                <a:moveTo>
                  <a:pt x="0" y="0"/>
                </a:moveTo>
                <a:lnTo>
                  <a:pt x="3024101" y="0"/>
                </a:lnTo>
                <a:lnTo>
                  <a:pt x="3024101" y="2711859"/>
                </a:lnTo>
                <a:lnTo>
                  <a:pt x="0" y="27118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TextBox 8"/>
          <p:cNvSpPr txBox="1"/>
          <p:nvPr/>
        </p:nvSpPr>
        <p:spPr>
          <a:xfrm rot="-5400000">
            <a:off x="16890714" y="8626354"/>
            <a:ext cx="1345666" cy="342900"/>
          </a:xfrm>
          <a:prstGeom prst="rect">
            <a:avLst/>
          </a:prstGeom>
        </p:spPr>
        <p:txBody>
          <a:bodyPr lIns="0" tIns="0" rIns="0" bIns="0" rtlCol="0" anchor="t">
            <a:spAutoFit/>
          </a:bodyPr>
          <a:lstStyle/>
          <a:p>
            <a:pPr algn="l">
              <a:lnSpc>
                <a:spcPts val="2340"/>
              </a:lnSpc>
            </a:pPr>
            <a:r>
              <a:rPr lang="en-US" sz="1950" b="1" spc="0">
                <a:solidFill>
                  <a:srgbClr val="FFFFFF"/>
                </a:solidFill>
                <a:latin typeface="Calibri (MS) Bold"/>
                <a:ea typeface="Calibri (MS) Bold"/>
                <a:cs typeface="Calibri (MS) Bold"/>
                <a:sym typeface="Calibri (MS) Bold"/>
              </a:rPr>
              <a:t>insp.gov.ro</a:t>
            </a:r>
          </a:p>
        </p:txBody>
      </p:sp>
      <p:sp>
        <p:nvSpPr>
          <p:cNvPr id="9" name="TextBox 9"/>
          <p:cNvSpPr txBox="1"/>
          <p:nvPr/>
        </p:nvSpPr>
        <p:spPr>
          <a:xfrm>
            <a:off x="6786186" y="7288625"/>
            <a:ext cx="5462234" cy="836347"/>
          </a:xfrm>
          <a:prstGeom prst="rect">
            <a:avLst/>
          </a:prstGeom>
        </p:spPr>
        <p:txBody>
          <a:bodyPr lIns="0" tIns="0" rIns="0" bIns="0" rtlCol="0" anchor="t">
            <a:spAutoFit/>
          </a:bodyPr>
          <a:lstStyle/>
          <a:p>
            <a:pPr algn="l">
              <a:lnSpc>
                <a:spcPts val="5942"/>
              </a:lnSpc>
            </a:pPr>
            <a:r>
              <a:rPr lang="en-US" sz="4951" b="1" spc="0">
                <a:solidFill>
                  <a:srgbClr val="FFFFFF"/>
                </a:solidFill>
                <a:latin typeface="Calibri (MS) Bold"/>
                <a:ea typeface="Calibri (MS) Bold"/>
                <a:cs typeface="Calibri (MS) Bold"/>
                <a:sym typeface="Calibri (MS) Bold"/>
              </a:rPr>
              <a:t>Mulțumim.</a:t>
            </a:r>
          </a:p>
        </p:txBody>
      </p:sp>
      <p:sp>
        <p:nvSpPr>
          <p:cNvPr id="10" name="TextBox 10"/>
          <p:cNvSpPr txBox="1"/>
          <p:nvPr/>
        </p:nvSpPr>
        <p:spPr>
          <a:xfrm>
            <a:off x="6789427" y="8554711"/>
            <a:ext cx="5654549" cy="727393"/>
          </a:xfrm>
          <a:prstGeom prst="rect">
            <a:avLst/>
          </a:prstGeom>
        </p:spPr>
        <p:txBody>
          <a:bodyPr lIns="0" tIns="0" rIns="0" bIns="0" rtlCol="0" anchor="t">
            <a:spAutoFit/>
          </a:bodyPr>
          <a:lstStyle/>
          <a:p>
            <a:pPr algn="l">
              <a:lnSpc>
                <a:spcPts val="1440"/>
              </a:lnSpc>
            </a:pPr>
            <a:r>
              <a:rPr lang="en-US" sz="1200" spc="0">
                <a:solidFill>
                  <a:srgbClr val="FFFFFF"/>
                </a:solidFill>
                <a:latin typeface="Calibri (MS)"/>
                <a:ea typeface="Calibri (MS)"/>
                <a:cs typeface="Calibri (MS)"/>
                <a:sym typeface="Calibri (MS)"/>
              </a:rPr>
              <a:t>Adresa: str. Dr. Leonte Anastasievici nr. 1-3, sector 5, cod poștal 050463, București, România</a:t>
            </a:r>
          </a:p>
          <a:p>
            <a:pPr algn="l">
              <a:lnSpc>
                <a:spcPts val="1440"/>
              </a:lnSpc>
            </a:pPr>
            <a:r>
              <a:rPr lang="en-US" sz="1200" spc="0">
                <a:solidFill>
                  <a:srgbClr val="FFFFFF"/>
                </a:solidFill>
                <a:latin typeface="Calibri (MS)"/>
                <a:ea typeface="Calibri (MS)"/>
                <a:cs typeface="Calibri (MS)"/>
                <a:sym typeface="Calibri (MS)"/>
              </a:rPr>
              <a:t>Telefon secretariat: +4 0213 183 620, +4 0213 183 619</a:t>
            </a:r>
          </a:p>
          <a:p>
            <a:pPr algn="l">
              <a:lnSpc>
                <a:spcPts val="1440"/>
              </a:lnSpc>
            </a:pPr>
            <a:r>
              <a:rPr lang="en-US" sz="1200" spc="0">
                <a:solidFill>
                  <a:srgbClr val="FFFFFF"/>
                </a:solidFill>
                <a:latin typeface="Calibri (MS)"/>
                <a:ea typeface="Calibri (MS)"/>
                <a:cs typeface="Calibri (MS)"/>
                <a:sym typeface="Calibri (MS)"/>
              </a:rPr>
              <a:t>Fax: +4 0213 123 426</a:t>
            </a:r>
          </a:p>
          <a:p>
            <a:pPr algn="l">
              <a:lnSpc>
                <a:spcPts val="1440"/>
              </a:lnSpc>
            </a:pPr>
            <a:r>
              <a:rPr lang="en-US" sz="1200" spc="0">
                <a:solidFill>
                  <a:srgbClr val="FFFFFF"/>
                </a:solidFill>
                <a:latin typeface="Calibri (MS)"/>
                <a:ea typeface="Calibri (MS)"/>
                <a:cs typeface="Calibri (MS)"/>
                <a:sym typeface="Calibri (MS)"/>
              </a:rPr>
              <a:t>E-mail: directie.generala@insp.gov.ro</a:t>
            </a:r>
          </a:p>
        </p:txBody>
      </p:sp>
      <p:sp>
        <p:nvSpPr>
          <p:cNvPr id="11" name="CasetăText 10">
            <a:extLst>
              <a:ext uri="{FF2B5EF4-FFF2-40B4-BE49-F238E27FC236}">
                <a16:creationId xmlns:a16="http://schemas.microsoft.com/office/drawing/2014/main" id="{CDD0B384-D6B3-7750-2FA0-E6F6E45A36B7}"/>
              </a:ext>
            </a:extLst>
          </p:cNvPr>
          <p:cNvSpPr txBox="1">
            <a:spLocks noChangeArrowheads="1"/>
          </p:cNvSpPr>
          <p:nvPr/>
        </p:nvSpPr>
        <p:spPr bwMode="auto">
          <a:xfrm>
            <a:off x="5163942" y="1792936"/>
            <a:ext cx="12399605"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defTabSz="1828800" rtl="0" eaLnBrk="0" fontAlgn="base" hangingPunct="0">
              <a:lnSpc>
                <a:spcPct val="90000"/>
              </a:lnSpc>
              <a:spcBef>
                <a:spcPct val="20000"/>
              </a:spcBef>
              <a:spcAft>
                <a:spcPct val="0"/>
              </a:spcAft>
              <a:buFont typeface="Arial" panose="020B0604020202020204" pitchFamily="34" charset="0"/>
              <a:buChar char="•"/>
              <a:defRPr sz="3200" b="1" kern="1200">
                <a:solidFill>
                  <a:schemeClr val="tx1"/>
                </a:solidFill>
                <a:latin typeface="Calibri" panose="020F0502020204030204" pitchFamily="34" charset="0"/>
                <a:ea typeface="+mj-ea"/>
                <a:cs typeface="+mj-cs"/>
              </a:defRPr>
            </a:lvl1pPr>
            <a:lvl2pPr marL="742950" indent="-285750" algn="l" defTabSz="1828800" rtl="0" eaLnBrk="0" fontAlgn="base" hangingPunct="0">
              <a:lnSpc>
                <a:spcPct val="90000"/>
              </a:lnSpc>
              <a:spcBef>
                <a:spcPct val="20000"/>
              </a:spcBef>
              <a:spcAft>
                <a:spcPct val="0"/>
              </a:spcAft>
              <a:buFont typeface="Arial" panose="020B0604020202020204" pitchFamily="34" charset="0"/>
              <a:buChar char="–"/>
              <a:defRPr sz="2800" b="1">
                <a:solidFill>
                  <a:schemeClr val="tx1"/>
                </a:solidFill>
                <a:latin typeface="Calibri" panose="020F0502020204030204" pitchFamily="34" charset="0"/>
              </a:defRPr>
            </a:lvl2pPr>
            <a:lvl3pPr marL="1143000" indent="-228600" algn="l" defTabSz="1828800" rtl="0" eaLnBrk="0" fontAlgn="base" hangingPunct="0">
              <a:lnSpc>
                <a:spcPct val="90000"/>
              </a:lnSpc>
              <a:spcBef>
                <a:spcPct val="20000"/>
              </a:spcBef>
              <a:spcAft>
                <a:spcPct val="0"/>
              </a:spcAft>
              <a:buFont typeface="Arial" panose="020B0604020202020204" pitchFamily="34" charset="0"/>
              <a:buChar char="•"/>
              <a:defRPr sz="2400" b="1">
                <a:solidFill>
                  <a:schemeClr val="tx1"/>
                </a:solidFill>
                <a:latin typeface="Calibri" panose="020F0502020204030204" pitchFamily="34" charset="0"/>
              </a:defRPr>
            </a:lvl3pPr>
            <a:lvl4pPr marL="1600200" indent="-228600" algn="l" defTabSz="1828800" rtl="0" eaLnBrk="0" fontAlgn="base" hangingPunct="0">
              <a:lnSpc>
                <a:spcPct val="90000"/>
              </a:lnSpc>
              <a:spcBef>
                <a:spcPct val="20000"/>
              </a:spcBef>
              <a:spcAft>
                <a:spcPct val="0"/>
              </a:spcAft>
              <a:buFont typeface="Arial" panose="020B0604020202020204" pitchFamily="34" charset="0"/>
              <a:buChar char="–"/>
              <a:defRPr sz="2000" b="1">
                <a:solidFill>
                  <a:schemeClr val="tx1"/>
                </a:solidFill>
                <a:latin typeface="Calibri" panose="020F0502020204030204" pitchFamily="34" charset="0"/>
              </a:defRPr>
            </a:lvl4pPr>
            <a:lvl5pPr marL="2057400" indent="-228600" algn="l" defTabSz="1828800" rtl="0" eaLnBrk="0" fontAlgn="base" hangingPunct="0">
              <a:lnSpc>
                <a:spcPct val="90000"/>
              </a:lnSpc>
              <a:spcBef>
                <a:spcPct val="20000"/>
              </a:spcBef>
              <a:spcAft>
                <a:spcPct val="0"/>
              </a:spcAft>
              <a:buFont typeface="Arial" panose="020B0604020202020204" pitchFamily="34" charset="0"/>
              <a:buChar char="»"/>
              <a:defRPr sz="2000" b="1">
                <a:solidFill>
                  <a:schemeClr val="tx1"/>
                </a:solidFill>
                <a:latin typeface="Calibri" panose="020F0502020204030204" pitchFamily="34" charset="0"/>
              </a:defRPr>
            </a:lvl5pPr>
            <a:lvl6pPr marL="2514600" indent="-228600" algn="l" defTabSz="1828800" rtl="0" eaLnBrk="0" fontAlgn="base" hangingPunct="0">
              <a:lnSpc>
                <a:spcPct val="90000"/>
              </a:lnSpc>
              <a:spcBef>
                <a:spcPct val="20000"/>
              </a:spcBef>
              <a:spcAft>
                <a:spcPct val="0"/>
              </a:spcAft>
              <a:buFont typeface="Arial" panose="020B0604020202020204" pitchFamily="34" charset="0"/>
              <a:buChar char="»"/>
              <a:defRPr sz="2000" b="1">
                <a:solidFill>
                  <a:schemeClr val="tx1"/>
                </a:solidFill>
                <a:latin typeface="Calibri" panose="020F0502020204030204" pitchFamily="34" charset="0"/>
              </a:defRPr>
            </a:lvl6pPr>
            <a:lvl7pPr marL="2971800" indent="-228600" algn="l" defTabSz="1828800" rtl="0" eaLnBrk="0" fontAlgn="base" hangingPunct="0">
              <a:lnSpc>
                <a:spcPct val="90000"/>
              </a:lnSpc>
              <a:spcBef>
                <a:spcPct val="20000"/>
              </a:spcBef>
              <a:spcAft>
                <a:spcPct val="0"/>
              </a:spcAft>
              <a:buFont typeface="Arial" panose="020B0604020202020204" pitchFamily="34" charset="0"/>
              <a:buChar char="»"/>
              <a:defRPr sz="2000" b="1">
                <a:solidFill>
                  <a:schemeClr val="tx1"/>
                </a:solidFill>
                <a:latin typeface="Calibri" panose="020F0502020204030204" pitchFamily="34" charset="0"/>
              </a:defRPr>
            </a:lvl7pPr>
            <a:lvl8pPr marL="3429000" indent="-228600" algn="l" defTabSz="1828800" rtl="0" eaLnBrk="0" fontAlgn="base" hangingPunct="0">
              <a:lnSpc>
                <a:spcPct val="90000"/>
              </a:lnSpc>
              <a:spcBef>
                <a:spcPct val="20000"/>
              </a:spcBef>
              <a:spcAft>
                <a:spcPct val="0"/>
              </a:spcAft>
              <a:buFont typeface="Arial" panose="020B0604020202020204" pitchFamily="34" charset="0"/>
              <a:buChar char="»"/>
              <a:defRPr sz="2000" b="1">
                <a:solidFill>
                  <a:schemeClr val="tx1"/>
                </a:solidFill>
                <a:latin typeface="Calibri" panose="020F0502020204030204" pitchFamily="34" charset="0"/>
              </a:defRPr>
            </a:lvl8pPr>
            <a:lvl9pPr marL="3886200" indent="-228600" algn="l" defTabSz="1828800" rtl="0" eaLnBrk="0" fontAlgn="base" hangingPunct="0">
              <a:lnSpc>
                <a:spcPct val="90000"/>
              </a:lnSpc>
              <a:spcBef>
                <a:spcPct val="20000"/>
              </a:spcBef>
              <a:spcAft>
                <a:spcPct val="0"/>
              </a:spcAft>
              <a:buFont typeface="Arial" panose="020B0604020202020204" pitchFamily="34" charset="0"/>
              <a:buChar char="»"/>
              <a:defRPr sz="2000" b="1">
                <a:solidFill>
                  <a:schemeClr val="tx1"/>
                </a:solidFill>
                <a:latin typeface="Calibri" panose="020F0502020204030204" pitchFamily="34" charset="0"/>
              </a:defRPr>
            </a:lvl9pPr>
          </a:lstStyle>
          <a:p>
            <a:pPr algn="ctr">
              <a:spcBef>
                <a:spcPct val="0"/>
              </a:spcBef>
              <a:buFontTx/>
              <a:buNone/>
            </a:pPr>
            <a:r>
              <a:rPr lang="en-GB" altLang="en-US" sz="2800" dirty="0">
                <a:solidFill>
                  <a:schemeClr val="bg1"/>
                </a:solidFill>
                <a:latin typeface="Arial" panose="020B0604020202020204" pitchFamily="34" charset="0"/>
              </a:rPr>
              <a:t>DIREC</a:t>
            </a:r>
            <a:r>
              <a:rPr lang="ro-RO" altLang="en-US" sz="2800" dirty="0">
                <a:solidFill>
                  <a:schemeClr val="bg1"/>
                </a:solidFill>
                <a:latin typeface="Arial" panose="020B0604020202020204" pitchFamily="34" charset="0"/>
              </a:rPr>
              <a:t>Ț</a:t>
            </a:r>
            <a:r>
              <a:rPr lang="en-GB" altLang="en-US" sz="2800" dirty="0">
                <a:solidFill>
                  <a:schemeClr val="bg1"/>
                </a:solidFill>
                <a:latin typeface="Arial" panose="020B0604020202020204" pitchFamily="34" charset="0"/>
              </a:rPr>
              <a:t>IA DE S</a:t>
            </a:r>
            <a:r>
              <a:rPr lang="ro-RO" altLang="en-US" sz="2800" dirty="0">
                <a:solidFill>
                  <a:schemeClr val="bg1"/>
                </a:solidFill>
                <a:latin typeface="Arial" panose="020B0604020202020204" pitchFamily="34" charset="0"/>
              </a:rPr>
              <a:t>Ă</a:t>
            </a:r>
            <a:r>
              <a:rPr lang="en-GB" altLang="en-US" sz="2800" dirty="0">
                <a:solidFill>
                  <a:schemeClr val="bg1"/>
                </a:solidFill>
                <a:latin typeface="Arial" panose="020B0604020202020204" pitchFamily="34" charset="0"/>
              </a:rPr>
              <a:t>N</a:t>
            </a:r>
            <a:r>
              <a:rPr lang="ro-RO" altLang="en-US" sz="2800" dirty="0">
                <a:solidFill>
                  <a:schemeClr val="bg1"/>
                </a:solidFill>
                <a:latin typeface="Arial" panose="020B0604020202020204" pitchFamily="34" charset="0"/>
              </a:rPr>
              <a:t>Ă</a:t>
            </a:r>
            <a:r>
              <a:rPr lang="en-GB" altLang="en-US" sz="2800" dirty="0">
                <a:solidFill>
                  <a:schemeClr val="bg1"/>
                </a:solidFill>
                <a:latin typeface="Arial" panose="020B0604020202020204" pitchFamily="34" charset="0"/>
              </a:rPr>
              <a:t>TATE PUBLIC</a:t>
            </a:r>
            <a:r>
              <a:rPr lang="ro-RO" altLang="en-US" sz="2800" dirty="0">
                <a:solidFill>
                  <a:schemeClr val="bg1"/>
                </a:solidFill>
                <a:latin typeface="Arial" panose="020B0604020202020204" pitchFamily="34" charset="0"/>
              </a:rPr>
              <a:t>Ă</a:t>
            </a:r>
            <a:r>
              <a:rPr lang="en-GB" altLang="en-US" sz="2800" dirty="0">
                <a:solidFill>
                  <a:schemeClr val="bg1"/>
                </a:solidFill>
                <a:latin typeface="Arial" panose="020B0604020202020204" pitchFamily="34" charset="0"/>
              </a:rPr>
              <a:t> JUDE</a:t>
            </a:r>
            <a:r>
              <a:rPr lang="ro-RO" altLang="en-US" sz="2800" dirty="0">
                <a:solidFill>
                  <a:schemeClr val="bg1"/>
                </a:solidFill>
                <a:latin typeface="Arial" panose="020B0604020202020204" pitchFamily="34" charset="0"/>
              </a:rPr>
              <a:t>Ț</a:t>
            </a:r>
            <a:r>
              <a:rPr lang="en-GB" altLang="en-US" sz="2800" dirty="0">
                <a:solidFill>
                  <a:schemeClr val="bg1"/>
                </a:solidFill>
                <a:latin typeface="Arial" panose="020B0604020202020204" pitchFamily="34" charset="0"/>
              </a:rPr>
              <a:t>UL HUNEDOARA</a:t>
            </a:r>
          </a:p>
          <a:p>
            <a:pPr algn="ctr">
              <a:spcBef>
                <a:spcPct val="0"/>
              </a:spcBef>
              <a:buFontTx/>
              <a:buNone/>
            </a:pPr>
            <a:endParaRPr lang="ro-RO" altLang="en-US" sz="2800" dirty="0">
              <a:solidFill>
                <a:schemeClr val="bg1"/>
              </a:solidFill>
              <a:latin typeface="Arial" panose="020B0604020202020204" pitchFamily="34" charset="0"/>
            </a:endParaRPr>
          </a:p>
          <a:p>
            <a:pPr algn="ctr">
              <a:spcBef>
                <a:spcPct val="0"/>
              </a:spcBef>
              <a:buFontTx/>
              <a:buNone/>
            </a:pPr>
            <a:endParaRPr lang="en-GB" altLang="en-US" sz="2800" dirty="0">
              <a:solidFill>
                <a:schemeClr val="bg1"/>
              </a:solidFill>
              <a:latin typeface="Arial" panose="020B0604020202020204" pitchFamily="34" charset="0"/>
            </a:endParaRPr>
          </a:p>
          <a:p>
            <a:pPr algn="ctr">
              <a:spcBef>
                <a:spcPct val="0"/>
              </a:spcBef>
              <a:buFontTx/>
              <a:buNone/>
            </a:pPr>
            <a:endParaRPr lang="en-GB" altLang="en-US" sz="2800" dirty="0">
              <a:solidFill>
                <a:schemeClr val="bg1"/>
              </a:solidFill>
              <a:latin typeface="Arial" panose="020B0604020202020204" pitchFamily="34" charset="0"/>
            </a:endParaRPr>
          </a:p>
          <a:p>
            <a:pPr>
              <a:spcBef>
                <a:spcPct val="0"/>
              </a:spcBef>
              <a:buFontTx/>
              <a:buNone/>
            </a:pPr>
            <a:r>
              <a:rPr lang="en-GB" altLang="en-US" sz="2800" dirty="0">
                <a:solidFill>
                  <a:schemeClr val="bg1"/>
                </a:solidFill>
                <a:latin typeface="Arial" panose="020B0604020202020204" pitchFamily="34" charset="0"/>
              </a:rPr>
              <a:t>DIRECTOR EXECUTIV,	</a:t>
            </a:r>
            <a:r>
              <a:rPr lang="en-US" altLang="en-US" sz="2800" dirty="0">
                <a:solidFill>
                  <a:schemeClr val="bg1"/>
                </a:solidFill>
                <a:latin typeface="Arial" panose="020B0604020202020204" pitchFamily="34" charset="0"/>
              </a:rPr>
              <a:t>       </a:t>
            </a:r>
            <a:r>
              <a:rPr lang="en-GB" altLang="en-US" sz="2800" dirty="0">
                <a:solidFill>
                  <a:schemeClr val="bg1"/>
                </a:solidFill>
                <a:latin typeface="Arial" panose="020B0604020202020204" pitchFamily="34" charset="0"/>
              </a:rPr>
              <a:t>MEDI</a:t>
            </a:r>
            <a:r>
              <a:rPr lang="ro-RO" altLang="en-US" sz="2800" dirty="0">
                <a:solidFill>
                  <a:schemeClr val="bg1"/>
                </a:solidFill>
                <a:latin typeface="Arial" panose="020B0604020202020204" pitchFamily="34" charset="0"/>
              </a:rPr>
              <a:t>C</a:t>
            </a:r>
            <a:r>
              <a:rPr lang="en-GB" altLang="en-US" sz="2800" dirty="0">
                <a:solidFill>
                  <a:schemeClr val="bg1"/>
                </a:solidFill>
                <a:latin typeface="Arial" panose="020B0604020202020204" pitchFamily="34" charset="0"/>
              </a:rPr>
              <a:t> </a:t>
            </a:r>
            <a:r>
              <a:rPr lang="ro-RO" altLang="en-US" sz="2800" dirty="0">
                <a:solidFill>
                  <a:schemeClr val="bg1"/>
                </a:solidFill>
                <a:latin typeface="Arial" panose="020B0604020202020204" pitchFamily="34" charset="0"/>
              </a:rPr>
              <a:t>Ș</a:t>
            </a:r>
            <a:r>
              <a:rPr lang="en-GB" altLang="en-US" sz="2800" dirty="0">
                <a:solidFill>
                  <a:schemeClr val="bg1"/>
                </a:solidFill>
                <a:latin typeface="Arial" panose="020B0604020202020204" pitchFamily="34" charset="0"/>
              </a:rPr>
              <a:t>EF DEPARTAMENT S.S.P,      </a:t>
            </a:r>
            <a:r>
              <a:rPr lang="en-US" altLang="en-US" sz="2800" dirty="0">
                <a:solidFill>
                  <a:schemeClr val="bg1"/>
                </a:solidFill>
                <a:latin typeface="Arial" panose="020B0604020202020204" pitchFamily="34" charset="0"/>
              </a:rPr>
              <a:t>Ec. Fer Ioana Maria </a:t>
            </a:r>
            <a:r>
              <a:rPr lang="en-GB" altLang="en-US" sz="2800" dirty="0">
                <a:solidFill>
                  <a:schemeClr val="bg1"/>
                </a:solidFill>
                <a:latin typeface="Arial" panose="020B0604020202020204" pitchFamily="34" charset="0"/>
              </a:rPr>
              <a:t>		</a:t>
            </a:r>
            <a:r>
              <a:rPr lang="ro-RO" altLang="en-US" sz="2800" dirty="0">
                <a:solidFill>
                  <a:schemeClr val="bg1"/>
                </a:solidFill>
                <a:latin typeface="Arial" panose="020B0604020202020204" pitchFamily="34" charset="0"/>
              </a:rPr>
              <a:t>	</a:t>
            </a:r>
            <a:r>
              <a:rPr lang="en-US" altLang="en-US" sz="2800" dirty="0">
                <a:solidFill>
                  <a:schemeClr val="bg1"/>
                </a:solidFill>
                <a:latin typeface="Arial" panose="020B0604020202020204" pitchFamily="34" charset="0"/>
              </a:rPr>
              <a:t>     </a:t>
            </a:r>
            <a:r>
              <a:rPr lang="en-GB" altLang="en-US" sz="2800" dirty="0">
                <a:solidFill>
                  <a:schemeClr val="bg1"/>
                </a:solidFill>
                <a:latin typeface="Arial" panose="020B0604020202020204" pitchFamily="34" charset="0"/>
              </a:rPr>
              <a:t>Dr.</a:t>
            </a:r>
            <a:r>
              <a:rPr lang="ro-RO" altLang="en-US" sz="2800" dirty="0">
                <a:solidFill>
                  <a:schemeClr val="bg1"/>
                </a:solidFill>
                <a:latin typeface="Arial" panose="020B0604020202020204" pitchFamily="34" charset="0"/>
              </a:rPr>
              <a:t> </a:t>
            </a:r>
            <a:r>
              <a:rPr lang="en-GB" altLang="en-US" sz="2800" dirty="0">
                <a:solidFill>
                  <a:schemeClr val="bg1"/>
                </a:solidFill>
                <a:latin typeface="Arial" panose="020B0604020202020204" pitchFamily="34" charset="0"/>
              </a:rPr>
              <a:t>Bir</a:t>
            </a:r>
            <a:r>
              <a:rPr lang="ro-RO" altLang="en-US" sz="2800" dirty="0">
                <a:solidFill>
                  <a:schemeClr val="bg1"/>
                </a:solidFill>
                <a:latin typeface="Arial" panose="020B0604020202020204" pitchFamily="34" charset="0"/>
              </a:rPr>
              <a:t>ă</a:t>
            </a:r>
            <a:r>
              <a:rPr lang="en-GB" altLang="en-US" sz="2800" dirty="0">
                <a:solidFill>
                  <a:schemeClr val="bg1"/>
                </a:solidFill>
                <a:latin typeface="Arial" panose="020B0604020202020204" pitchFamily="34" charset="0"/>
              </a:rPr>
              <a:t>u Cecilia</a:t>
            </a:r>
            <a:endParaRPr lang="ro-RO" altLang="en-US" sz="2800" dirty="0">
              <a:solidFill>
                <a:schemeClr val="bg1"/>
              </a:solidFill>
              <a:latin typeface="Arial" panose="020B0604020202020204" pitchFamily="34" charset="0"/>
            </a:endParaRPr>
          </a:p>
          <a:p>
            <a:pPr>
              <a:spcBef>
                <a:spcPct val="0"/>
              </a:spcBef>
              <a:buFontTx/>
              <a:buNone/>
            </a:pPr>
            <a:endParaRPr lang="ro-RO" altLang="en-US" sz="2800" dirty="0">
              <a:solidFill>
                <a:schemeClr val="bg1"/>
              </a:solidFill>
              <a:latin typeface="Arial" panose="020B0604020202020204" pitchFamily="34" charset="0"/>
            </a:endParaRPr>
          </a:p>
          <a:p>
            <a:pPr>
              <a:spcBef>
                <a:spcPct val="0"/>
              </a:spcBef>
              <a:buFontTx/>
              <a:buNone/>
            </a:pPr>
            <a:endParaRPr lang="ro-RO" altLang="en-US" sz="2800" dirty="0">
              <a:solidFill>
                <a:schemeClr val="bg1"/>
              </a:solidFill>
              <a:latin typeface="Arial" panose="020B0604020202020204" pitchFamily="34" charset="0"/>
            </a:endParaRPr>
          </a:p>
          <a:p>
            <a:pPr>
              <a:spcBef>
                <a:spcPct val="0"/>
              </a:spcBef>
              <a:buFontTx/>
              <a:buNone/>
            </a:pPr>
            <a:endParaRPr lang="ro-RO" altLang="en-US" sz="2800" dirty="0">
              <a:solidFill>
                <a:schemeClr val="bg1"/>
              </a:solidFill>
              <a:latin typeface="Arial" panose="020B0604020202020204" pitchFamily="34" charset="0"/>
            </a:endParaRPr>
          </a:p>
          <a:p>
            <a:pPr>
              <a:spcBef>
                <a:spcPct val="0"/>
              </a:spcBef>
              <a:buFontTx/>
              <a:buNone/>
            </a:pPr>
            <a:endParaRPr lang="ro-RO" altLang="en-US" sz="2800" dirty="0">
              <a:solidFill>
                <a:schemeClr val="bg1"/>
              </a:solidFill>
              <a:latin typeface="Arial" panose="020B0604020202020204" pitchFamily="34" charset="0"/>
            </a:endParaRPr>
          </a:p>
          <a:p>
            <a:pPr algn="ctr">
              <a:spcBef>
                <a:spcPct val="0"/>
              </a:spcBef>
              <a:buFontTx/>
              <a:buNone/>
            </a:pPr>
            <a:r>
              <a:rPr lang="ro-RO" altLang="en-US" sz="2800" dirty="0">
                <a:solidFill>
                  <a:schemeClr val="bg1"/>
                </a:solidFill>
                <a:latin typeface="Arial" panose="020B0604020202020204" pitchFamily="34" charset="0"/>
              </a:rPr>
              <a:t>COORDONATOR P.N. XII,</a:t>
            </a:r>
          </a:p>
          <a:p>
            <a:pPr algn="ctr">
              <a:spcBef>
                <a:spcPct val="0"/>
              </a:spcBef>
              <a:buFontTx/>
              <a:buNone/>
            </a:pPr>
            <a:r>
              <a:rPr lang="ro-RO" altLang="en-US" sz="2800" dirty="0">
                <a:solidFill>
                  <a:schemeClr val="bg1"/>
                </a:solidFill>
                <a:latin typeface="Arial" panose="020B0604020202020204" pitchFamily="34" charset="0"/>
              </a:rPr>
              <a:t>Dr. Roșca Daniela</a:t>
            </a:r>
          </a:p>
        </p:txBody>
      </p:sp>
      <p:pic>
        <p:nvPicPr>
          <p:cNvPr id="12" name="Imagin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0852" y="2997381"/>
            <a:ext cx="2360898" cy="2370694"/>
          </a:xfrm>
          <a:prstGeom prst="rect">
            <a:avLst/>
          </a:prstGeom>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6899858" y="8531192"/>
            <a:ext cx="1583938" cy="294953"/>
          </a:xfrm>
          <a:prstGeom prst="rect">
            <a:avLst/>
          </a:prstGeom>
        </p:spPr>
        <p:txBody>
          <a:bodyPr wrap="square" lIns="0" tIns="0" rIns="0" bIns="0" rtlCol="0" anchor="t">
            <a:spAutoFit/>
          </a:bodyPr>
          <a:lstStyle/>
          <a:p>
            <a:pPr algn="l">
              <a:lnSpc>
                <a:spcPts val="2340"/>
              </a:lnSpc>
            </a:pPr>
            <a:r>
              <a:rPr lang="en-US" sz="1950" b="1" spc="0" dirty="0">
                <a:solidFill>
                  <a:srgbClr val="EFEFEF"/>
                </a:solidFill>
                <a:latin typeface="Calibri (MS) Bold"/>
                <a:ea typeface="Calibri (MS) Bold"/>
                <a:cs typeface="Calibri (MS) Bold"/>
                <a:sym typeface="Calibri (MS) Bold"/>
              </a:rPr>
              <a:t>insp.gov.ro</a:t>
            </a:r>
          </a:p>
        </p:txBody>
      </p:sp>
      <p:grpSp>
        <p:nvGrpSpPr>
          <p:cNvPr id="9" name="Group 9"/>
          <p:cNvGrpSpPr/>
          <p:nvPr/>
        </p:nvGrpSpPr>
        <p:grpSpPr>
          <a:xfrm>
            <a:off x="0" y="9550121"/>
            <a:ext cx="1145788" cy="549125"/>
            <a:chOff x="0" y="0"/>
            <a:chExt cx="1527717" cy="732166"/>
          </a:xfrm>
        </p:grpSpPr>
        <p:sp>
          <p:nvSpPr>
            <p:cNvPr id="10" name="Freeform 10"/>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11" name="TextBox 11"/>
            <p:cNvSpPr txBox="1"/>
            <p:nvPr/>
          </p:nvSpPr>
          <p:spPr>
            <a:xfrm>
              <a:off x="0" y="-47625"/>
              <a:ext cx="1527717" cy="779791"/>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4</a:t>
              </a:r>
            </a:p>
          </p:txBody>
        </p:sp>
      </p:grpSp>
      <p:sp>
        <p:nvSpPr>
          <p:cNvPr id="12" name="TextBox 12"/>
          <p:cNvSpPr txBox="1"/>
          <p:nvPr/>
        </p:nvSpPr>
        <p:spPr>
          <a:xfrm>
            <a:off x="1503752" y="1225739"/>
            <a:ext cx="12641432" cy="3436838"/>
          </a:xfrm>
          <a:prstGeom prst="rect">
            <a:avLst/>
          </a:prstGeom>
        </p:spPr>
        <p:txBody>
          <a:bodyPr wrap="square" lIns="0" tIns="0" rIns="0" bIns="0" rtlCol="0" anchor="t">
            <a:spAutoFit/>
          </a:bodyPr>
          <a:lstStyle/>
          <a:p>
            <a:pPr algn="just">
              <a:lnSpc>
                <a:spcPts val="1638"/>
              </a:lnSpc>
            </a:pPr>
            <a:r>
              <a:rPr lang="en-US" sz="1950" spc="0" dirty="0">
                <a:latin typeface="Calibri (MS)"/>
                <a:ea typeface="Calibri (MS)"/>
                <a:cs typeface="Calibri (MS)"/>
                <a:sym typeface="Calibri (MS)"/>
              </a:rPr>
              <a:t>	</a:t>
            </a:r>
          </a:p>
          <a:p>
            <a:pPr algn="just">
              <a:lnSpc>
                <a:spcPts val="4213"/>
              </a:lnSpc>
            </a:pPr>
            <a:r>
              <a:rPr lang="ro-RO" sz="28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Tehnologiile</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digitale</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special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internetul</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au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schimbat</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modul</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care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copiii</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tinerii</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trăiesc</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învață</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socializează</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comunică</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participă</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viața</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societății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Internetul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mijloacele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accesare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acestuia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cum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ar</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fi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tabletele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smartphone-urile,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împreună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cu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platformele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socializare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aplicațiile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mesagerie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au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devenit</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parte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integrantă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vieții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tinerilor</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din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întreaga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lume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Acestea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le-au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transformat</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educația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învățarea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modul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care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leagă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mențin</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prietenii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modul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care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petrec</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timpul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liber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implicarea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lor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societate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p>
        </p:txBody>
      </p:sp>
      <p:pic>
        <p:nvPicPr>
          <p:cNvPr id="14" name="Picture 13">
            <a:extLst>
              <a:ext uri="{FF2B5EF4-FFF2-40B4-BE49-F238E27FC236}">
                <a16:creationId xmlns:a16="http://schemas.microsoft.com/office/drawing/2014/main" id="{92B53224-A87E-48EB-BB6F-FEA6B0DEAA4B}"/>
              </a:ext>
            </a:extLst>
          </p:cNvPr>
          <p:cNvPicPr>
            <a:picLocks noChangeAspect="1"/>
          </p:cNvPicPr>
          <p:nvPr/>
        </p:nvPicPr>
        <p:blipFill>
          <a:blip r:embed="rId4"/>
          <a:stretch>
            <a:fillRect/>
          </a:stretch>
        </p:blipFill>
        <p:spPr>
          <a:xfrm>
            <a:off x="14503128" y="1359868"/>
            <a:ext cx="3428852" cy="3168579"/>
          </a:xfrm>
          <a:prstGeom prst="rect">
            <a:avLst/>
          </a:prstGeom>
        </p:spPr>
      </p:pic>
      <p:sp>
        <p:nvSpPr>
          <p:cNvPr id="15" name="TextBox 14">
            <a:extLst>
              <a:ext uri="{FF2B5EF4-FFF2-40B4-BE49-F238E27FC236}">
                <a16:creationId xmlns:a16="http://schemas.microsoft.com/office/drawing/2014/main" id="{F78A5223-A524-4ADA-96A2-EF6569D686EA}"/>
              </a:ext>
            </a:extLst>
          </p:cNvPr>
          <p:cNvSpPr txBox="1"/>
          <p:nvPr/>
        </p:nvSpPr>
        <p:spPr>
          <a:xfrm>
            <a:off x="1531768" y="4996975"/>
            <a:ext cx="15869700" cy="4785926"/>
          </a:xfrm>
          <a:prstGeom prst="rect">
            <a:avLst/>
          </a:prstGeom>
          <a:noFill/>
        </p:spPr>
        <p:txBody>
          <a:bodyPr wrap="square" rtlCol="0">
            <a:spAutoFit/>
          </a:bodyPr>
          <a:lstStyle/>
          <a:p>
            <a:pPr lvl="0" algn="just">
              <a:lnSpc>
                <a:spcPts val="4213"/>
              </a:lnSpc>
            </a:pPr>
            <a:r>
              <a:rPr lang="ro-RO"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Problemele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sănătate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mintală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sunt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mai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frecvente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rândul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tinerilor</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cu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vârste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cuprinse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între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16-24 ani,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respectiv</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59%</a:t>
            </a:r>
            <a:r>
              <a:rPr lang="ro-RO" sz="2600" dirty="0">
                <a:latin typeface="Calibri" panose="020F0502020204030204" pitchFamily="34" charset="0"/>
                <a:ea typeface="Calibri" panose="020F0502020204030204" pitchFamily="34" charset="0"/>
                <a:cs typeface="Calibri" panose="020F0502020204030204" pitchFamily="34" charset="0"/>
                <a:sym typeface="Calibri (MS) Bold"/>
              </a:rPr>
              <a:t> dintre aceste probleme se înregistrează la această grupă de vârstă.</a:t>
            </a:r>
          </a:p>
          <a:p>
            <a:pPr lvl="0" algn="just">
              <a:lnSpc>
                <a:spcPts val="4213"/>
              </a:lnSpc>
            </a:pPr>
            <a:r>
              <a:rPr lang="ro-RO"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Dependența</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tehnologiile</a:t>
            </a:r>
            <a:r>
              <a:rPr lang="en-US" sz="26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dirty="0" err="1">
                <a:latin typeface="Calibri" panose="020F0502020204030204" pitchFamily="34" charset="0"/>
                <a:ea typeface="Calibri" panose="020F0502020204030204" pitchFamily="34" charset="0"/>
                <a:cs typeface="Calibri" panose="020F0502020204030204" pitchFamily="34" charset="0"/>
                <a:sym typeface="Calibri (MS) Bold"/>
              </a:rPr>
              <a:t>digitale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sau</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dependența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internet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utilizare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problematică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tehnologiei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generic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numită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dependență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digitală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ecrane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se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referă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la un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tipar</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persistent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utilizare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compulsivă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mediilor</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digitale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rețele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sociale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jocuri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online, streaming,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platforme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inteligență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artificială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-AI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sau</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platforme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realitate</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virtuală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-VR) care produce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pierderea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controlului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afectează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funcționarea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zilnică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școală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serviciu</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somn</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relații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generează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distres</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clinic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semnificativ</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a:t>
            </a:r>
            <a:endParaRPr lang="ro-RO" sz="2600" dirty="0">
              <a:latin typeface="Calibri" panose="020F0502020204030204" pitchFamily="34" charset="0"/>
              <a:ea typeface="Calibri" panose="020F0502020204030204" pitchFamily="34" charset="0"/>
              <a:cs typeface="Calibri" panose="020F0502020204030204" pitchFamily="34" charset="0"/>
              <a:sym typeface="Calibri (MS) Bold"/>
            </a:endParaRPr>
          </a:p>
          <a:p>
            <a:pPr lvl="0" algn="just"/>
            <a:endParaRPr lang="ro-RO" sz="1200" dirty="0">
              <a:latin typeface="Calibri" panose="020F0502020204030204" pitchFamily="34" charset="0"/>
              <a:ea typeface="Calibri" panose="020F0502020204030204" pitchFamily="34" charset="0"/>
              <a:cs typeface="Calibri" panose="020F0502020204030204" pitchFamily="34" charset="0"/>
              <a:sym typeface="Calibri (MS) Bold"/>
            </a:endParaRPr>
          </a:p>
          <a:p>
            <a:pPr lvl="0" algn="just"/>
            <a:r>
              <a:rPr lang="en-US" sz="1600" dirty="0">
                <a:latin typeface="Calibri" panose="020F0502020204030204" pitchFamily="34" charset="0"/>
                <a:ea typeface="Calibri" panose="020F0502020204030204" pitchFamily="34" charset="0"/>
                <a:cs typeface="Calibri" panose="020F0502020204030204" pitchFamily="34" charset="0"/>
                <a:sym typeface="Calibri (MS) Bold"/>
                <a:hlinkClick r:id="rId5"/>
              </a:rPr>
              <a:t>https://digigen.eu/news/the-impact-of-technological-transformation-on-the-digital-generation-policy-recommendations/</a:t>
            </a:r>
            <a:endParaRPr lang="ro-RO" sz="1600" dirty="0">
              <a:latin typeface="Calibri" panose="020F0502020204030204" pitchFamily="34" charset="0"/>
              <a:ea typeface="Calibri" panose="020F0502020204030204" pitchFamily="34" charset="0"/>
              <a:cs typeface="Calibri" panose="020F0502020204030204" pitchFamily="34" charset="0"/>
              <a:sym typeface="Calibri (MS) Bold"/>
            </a:endParaRPr>
          </a:p>
          <a:p>
            <a:pPr lvl="0" algn="just"/>
            <a:r>
              <a:rPr lang="en-US" sz="1600" dirty="0">
                <a:latin typeface="Calibri" panose="020F0502020204030204" pitchFamily="34" charset="0"/>
                <a:ea typeface="Calibri" panose="020F0502020204030204" pitchFamily="34" charset="0"/>
                <a:cs typeface="Calibri" panose="020F0502020204030204" pitchFamily="34" charset="0"/>
                <a:sym typeface="Calibri (MS) Bold"/>
                <a:hlinkClick r:id="rId6"/>
              </a:rPr>
              <a:t>https://europa.eu/eurobarometer/surveys/detail/3032</a:t>
            </a:r>
            <a:endParaRPr lang="ro-RO" sz="1600" dirty="0">
              <a:latin typeface="Calibri" panose="020F0502020204030204" pitchFamily="34" charset="0"/>
              <a:ea typeface="Calibri" panose="020F0502020204030204" pitchFamily="34" charset="0"/>
              <a:cs typeface="Calibri" panose="020F0502020204030204" pitchFamily="34" charset="0"/>
              <a:sym typeface="Calibri (MS) Bold"/>
            </a:endParaRPr>
          </a:p>
          <a:p>
            <a:pPr lvl="0" algn="just"/>
            <a:r>
              <a:rPr lang="en-US" sz="1600" dirty="0">
                <a:latin typeface="Calibri" panose="020F0502020204030204" pitchFamily="34" charset="0"/>
                <a:ea typeface="Calibri" panose="020F0502020204030204" pitchFamily="34" charset="0"/>
                <a:cs typeface="Calibri" panose="020F0502020204030204" pitchFamily="34" charset="0"/>
                <a:sym typeface="Calibri (MS) Bold"/>
                <a:hlinkClick r:id="rId7"/>
              </a:rPr>
              <a:t>https://www.sciencedirect.com/science/article/pii/S0149763424000411#bbib72</a:t>
            </a:r>
            <a:endParaRPr lang="ro-RO" sz="2800" dirty="0">
              <a:latin typeface="Calibri" panose="020F0502020204030204" pitchFamily="34" charset="0"/>
              <a:ea typeface="Calibri" panose="020F0502020204030204" pitchFamily="34" charset="0"/>
              <a:cs typeface="Calibri" panose="020F0502020204030204" pitchFamily="34" charset="0"/>
              <a:sym typeface="Calibri (MS) Bold"/>
            </a:endParaRPr>
          </a:p>
        </p:txBody>
      </p:sp>
      <p:sp>
        <p:nvSpPr>
          <p:cNvPr id="13" name="Dreptunghi 12"/>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6933559" y="8569292"/>
            <a:ext cx="1507738" cy="294953"/>
          </a:xfrm>
          <a:prstGeom prst="rect">
            <a:avLst/>
          </a:prstGeom>
        </p:spPr>
        <p:txBody>
          <a:bodyPr wrap="square" lIns="0" tIns="0" rIns="0" bIns="0" rtlCol="0" anchor="t">
            <a:spAutoFit/>
          </a:bodyPr>
          <a:lstStyle/>
          <a:p>
            <a:pPr algn="l">
              <a:lnSpc>
                <a:spcPts val="2340"/>
              </a:lnSpc>
            </a:pPr>
            <a:r>
              <a:rPr lang="en-US" sz="1950" b="1" spc="0" dirty="0">
                <a:solidFill>
                  <a:srgbClr val="EFEFEF"/>
                </a:solidFill>
                <a:latin typeface="Calibri (MS) Bold"/>
                <a:ea typeface="Calibri (MS) Bold"/>
                <a:cs typeface="Calibri (MS) Bold"/>
                <a:sym typeface="Calibri (MS) Bold"/>
              </a:rPr>
              <a:t>insp.gov.ro</a:t>
            </a:r>
          </a:p>
        </p:txBody>
      </p:sp>
      <p:grpSp>
        <p:nvGrpSpPr>
          <p:cNvPr id="7" name="Group 7"/>
          <p:cNvGrpSpPr/>
          <p:nvPr/>
        </p:nvGrpSpPr>
        <p:grpSpPr>
          <a:xfrm>
            <a:off x="0" y="9550121"/>
            <a:ext cx="1145788" cy="549125"/>
            <a:chOff x="0" y="0"/>
            <a:chExt cx="1527717" cy="732166"/>
          </a:xfrm>
        </p:grpSpPr>
        <p:sp>
          <p:nvSpPr>
            <p:cNvPr id="8" name="Freeform 8"/>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9" name="TextBox 9"/>
            <p:cNvSpPr txBox="1"/>
            <p:nvPr/>
          </p:nvSpPr>
          <p:spPr>
            <a:xfrm>
              <a:off x="0" y="-47625"/>
              <a:ext cx="1527717" cy="779791"/>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5</a:t>
              </a:r>
            </a:p>
          </p:txBody>
        </p:sp>
      </p:grpSp>
      <p:sp>
        <p:nvSpPr>
          <p:cNvPr id="10" name="TextBox 10"/>
          <p:cNvSpPr txBox="1"/>
          <p:nvPr/>
        </p:nvSpPr>
        <p:spPr>
          <a:xfrm>
            <a:off x="2369611" y="1214220"/>
            <a:ext cx="14985003" cy="4937249"/>
          </a:xfrm>
          <a:prstGeom prst="rect">
            <a:avLst/>
          </a:prstGeom>
        </p:spPr>
        <p:txBody>
          <a:bodyPr wrap="square" lIns="0" tIns="0" rIns="0" bIns="0" rtlCol="0" anchor="t">
            <a:spAutoFit/>
          </a:bodyPr>
          <a:lstStyle/>
          <a:p>
            <a:pPr algn="just">
              <a:lnSpc>
                <a:spcPts val="3484"/>
              </a:lnSpc>
            </a:pPr>
            <a:r>
              <a:rPr lang="en-US" sz="2701" dirty="0">
                <a:latin typeface="Calibri (MS)"/>
                <a:ea typeface="Calibri (MS)"/>
                <a:cs typeface="Calibri (MS)"/>
                <a:sym typeface="Calibri (MS)"/>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Controlul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cognitiv</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joacă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un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rol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relevant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dezvoltare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dependenț</a:t>
            </a:r>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ei digitale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Comportamentele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online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cuprind</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o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gamă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largă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activități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inclusiv</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căutarea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informații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comunicarea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cumpărăturile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divertismentul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jocurile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noroc</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sexul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astfel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telefoanele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inteligente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perturbă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viața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zi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cu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zi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utilizatorului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cu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simptome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precum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preocuparea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pentru</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dispozitiv</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pierderea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controlului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asupra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utilizării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utilizarea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periculoasă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din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punct</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vedere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social,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sentimente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furie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sau</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tensiune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atunci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când</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telefonul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este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inaccesibil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anxietatea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soneriei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îngrijorarea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constantă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cu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privire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descărcarea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bateriei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nevoia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upgrade-</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uri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constante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performanța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slabă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școlară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educațională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cu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izolare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socială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Utilizarea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problematică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tehnologiei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legate de smartphone-</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uri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internet a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fost</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asociată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mod constant cu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luarea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unor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decizii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deficitare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legate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procesarea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perturbată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recompenselor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o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preferință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pentru</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recompense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imediate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detriment</a:t>
            </a:r>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u</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l</a:t>
            </a:r>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 avantajelor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pe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termen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lung.</a:t>
            </a:r>
            <a:endParaRPr lang="ro-RO" sz="2701" dirty="0">
              <a:latin typeface="Calibri" panose="020F0502020204030204" pitchFamily="34" charset="0"/>
              <a:ea typeface="Calibri" panose="020F0502020204030204" pitchFamily="34" charset="0"/>
              <a:cs typeface="Calibri" panose="020F0502020204030204" pitchFamily="34" charset="0"/>
              <a:sym typeface="Calibri (MS) Bold"/>
            </a:endParaRPr>
          </a:p>
          <a:p>
            <a:pPr algn="just">
              <a:lnSpc>
                <a:spcPts val="3484"/>
              </a:lnSpc>
            </a:pPr>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	</a:t>
            </a:r>
            <a:endParaRPr lang="en-US" sz="2701" b="1" spc="0" dirty="0">
              <a:latin typeface="Calibri (MS) Bold"/>
              <a:ea typeface="Calibri (MS) Bold"/>
              <a:cs typeface="Calibri (MS) Bold"/>
              <a:sym typeface="Calibri (MS) Bold"/>
            </a:endParaRPr>
          </a:p>
        </p:txBody>
      </p:sp>
      <p:pic>
        <p:nvPicPr>
          <p:cNvPr id="14" name="Picture 13">
            <a:extLst>
              <a:ext uri="{FF2B5EF4-FFF2-40B4-BE49-F238E27FC236}">
                <a16:creationId xmlns:a16="http://schemas.microsoft.com/office/drawing/2014/main" id="{BECEC7CB-EF64-4BCB-B66F-B4C6FC393229}"/>
              </a:ext>
            </a:extLst>
          </p:cNvPr>
          <p:cNvPicPr>
            <a:picLocks noChangeAspect="1"/>
          </p:cNvPicPr>
          <p:nvPr/>
        </p:nvPicPr>
        <p:blipFill>
          <a:blip r:embed="rId4">
            <a:alphaModFix amt="98000"/>
            <a:extLst>
              <a:ext uri="{28A0092B-C50C-407E-A947-70E740481C1C}">
                <a14:useLocalDpi xmlns:a14="http://schemas.microsoft.com/office/drawing/2010/main" val="0"/>
              </a:ext>
            </a:extLst>
          </a:blip>
          <a:stretch>
            <a:fillRect/>
          </a:stretch>
        </p:blipFill>
        <p:spPr>
          <a:xfrm>
            <a:off x="13330566" y="5686064"/>
            <a:ext cx="4209385" cy="3267436"/>
          </a:xfrm>
          <a:prstGeom prst="rect">
            <a:avLst/>
          </a:prstGeom>
        </p:spPr>
      </p:pic>
      <p:sp>
        <p:nvSpPr>
          <p:cNvPr id="12" name="Dreptunghi 11"/>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11" name="Dreptunghi 10"/>
          <p:cNvSpPr/>
          <p:nvPr/>
        </p:nvSpPr>
        <p:spPr>
          <a:xfrm>
            <a:off x="2369610" y="6361889"/>
            <a:ext cx="10424324" cy="2072362"/>
          </a:xfrm>
          <a:prstGeom prst="rect">
            <a:avLst/>
          </a:prstGeom>
        </p:spPr>
        <p:txBody>
          <a:bodyPr wrap="square">
            <a:spAutoFit/>
          </a:bodyPr>
          <a:lstStyle/>
          <a:p>
            <a:pPr algn="just">
              <a:lnSpc>
                <a:spcPts val="3484"/>
              </a:lnSpc>
            </a:pPr>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	În plus, a fost raportat o scădere a volumului de materie cenușie în cortexul </a:t>
            </a:r>
            <a:r>
              <a:rPr lang="ro-RO" sz="2701" dirty="0" err="1">
                <a:latin typeface="Calibri" panose="020F0502020204030204" pitchFamily="34" charset="0"/>
                <a:ea typeface="Calibri" panose="020F0502020204030204" pitchFamily="34" charset="0"/>
                <a:cs typeface="Calibri" panose="020F0502020204030204" pitchFamily="34" charset="0"/>
                <a:sym typeface="Calibri (MS) Bold"/>
              </a:rPr>
              <a:t>orbitofrontal</a:t>
            </a:r>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 la persoanele cu acest tip de dependență, care face parte din cortexul prefrontal, implicat în funcția executivă, luarea deciziilor și reglarea impulsivității. </a:t>
            </a:r>
            <a:endParaRPr lang="ro-RO" sz="2701" b="1" dirty="0">
              <a:latin typeface="Calibri" panose="020F0502020204030204" pitchFamily="34" charset="0"/>
              <a:ea typeface="Calibri" panose="020F0502020204030204" pitchFamily="34" charset="0"/>
              <a:cs typeface="Calibri" panose="020F0502020204030204" pitchFamily="34" charset="0"/>
              <a:sym typeface="Calibri (MS) Bold"/>
            </a:endParaRPr>
          </a:p>
          <a:p>
            <a:pPr algn="just"/>
            <a:endParaRPr lang="ro-RO" sz="1200" b="1" dirty="0">
              <a:latin typeface="Calibri" panose="020F0502020204030204" pitchFamily="34" charset="0"/>
              <a:ea typeface="Calibri" panose="020F0502020204030204" pitchFamily="34" charset="0"/>
              <a:cs typeface="Calibri" panose="020F0502020204030204" pitchFamily="34" charset="0"/>
              <a:sym typeface="Calibri (MS) Bold"/>
            </a:endParaRPr>
          </a:p>
        </p:txBody>
      </p:sp>
      <p:sp>
        <p:nvSpPr>
          <p:cNvPr id="13" name="CasetăText 12">
            <a:extLst>
              <a:ext uri="{FF2B5EF4-FFF2-40B4-BE49-F238E27FC236}">
                <a16:creationId xmlns:a16="http://schemas.microsoft.com/office/drawing/2014/main" id="{BD496325-4E7F-FEAC-353F-DDD17F555203}"/>
              </a:ext>
            </a:extLst>
          </p:cNvPr>
          <p:cNvSpPr txBox="1"/>
          <p:nvPr/>
        </p:nvSpPr>
        <p:spPr>
          <a:xfrm>
            <a:off x="2369611" y="9072780"/>
            <a:ext cx="13937189" cy="489878"/>
          </a:xfrm>
          <a:prstGeom prst="rect">
            <a:avLst/>
          </a:prstGeom>
          <a:noFill/>
        </p:spPr>
        <p:txBody>
          <a:bodyPr wrap="square">
            <a:spAutoFit/>
          </a:bodyPr>
          <a:lstStyle/>
          <a:p>
            <a:pPr algn="just">
              <a:lnSpc>
                <a:spcPts val="3484"/>
              </a:lnSpc>
            </a:pPr>
            <a:r>
              <a:rPr lang="en-US" sz="1800" b="1" dirty="0">
                <a:latin typeface="Calibri" panose="020F0502020204030204" pitchFamily="34" charset="0"/>
                <a:ea typeface="Calibri" panose="020F0502020204030204" pitchFamily="34" charset="0"/>
                <a:cs typeface="Calibri" panose="020F0502020204030204" pitchFamily="34" charset="0"/>
                <a:sym typeface="Calibri (MS) Bold"/>
                <a:hlinkClick r:id="rId5"/>
              </a:rPr>
              <a:t>https://clinical-practice-and-epidemiology-in-mental health.com/contents/volumes/V19/e174501792212300/e174501792212300.pdf</a:t>
            </a:r>
            <a:endParaRPr lang="en-US" sz="3200" b="1" dirty="0">
              <a:latin typeface="Calibri (MS) Bold"/>
              <a:ea typeface="Calibri (MS) Bold"/>
              <a:cs typeface="Calibri (MS) Bold"/>
              <a:sym typeface="Calibri (MS) Bold"/>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6888448" y="8498756"/>
            <a:ext cx="1736338" cy="294953"/>
          </a:xfrm>
          <a:prstGeom prst="rect">
            <a:avLst/>
          </a:prstGeom>
        </p:spPr>
        <p:txBody>
          <a:bodyPr wrap="square" lIns="0" tIns="0" rIns="0" bIns="0" rtlCol="0" anchor="t">
            <a:spAutoFit/>
          </a:bodyPr>
          <a:lstStyle/>
          <a:p>
            <a:pPr algn="l">
              <a:lnSpc>
                <a:spcPts val="2340"/>
              </a:lnSpc>
            </a:pPr>
            <a:r>
              <a:rPr lang="en-US" sz="1950" b="1" spc="0" dirty="0">
                <a:solidFill>
                  <a:srgbClr val="EFEFEF"/>
                </a:solidFill>
                <a:latin typeface="Calibri (MS) Bold"/>
                <a:ea typeface="Calibri (MS) Bold"/>
                <a:cs typeface="Calibri (MS) Bold"/>
                <a:sym typeface="Calibri (MS) Bold"/>
              </a:rPr>
              <a:t>insp.gov.ro</a:t>
            </a:r>
          </a:p>
        </p:txBody>
      </p:sp>
      <p:grpSp>
        <p:nvGrpSpPr>
          <p:cNvPr id="8" name="Group 8"/>
          <p:cNvGrpSpPr/>
          <p:nvPr/>
        </p:nvGrpSpPr>
        <p:grpSpPr>
          <a:xfrm>
            <a:off x="85370" y="9550121"/>
            <a:ext cx="1060418" cy="549125"/>
            <a:chOff x="0" y="0"/>
            <a:chExt cx="1413891" cy="732166"/>
          </a:xfrm>
        </p:grpSpPr>
        <p:sp>
          <p:nvSpPr>
            <p:cNvPr id="9" name="Freeform 9"/>
            <p:cNvSpPr/>
            <p:nvPr/>
          </p:nvSpPr>
          <p:spPr>
            <a:xfrm>
              <a:off x="0" y="0"/>
              <a:ext cx="1413891" cy="732166"/>
            </a:xfrm>
            <a:custGeom>
              <a:avLst/>
              <a:gdLst/>
              <a:ahLst/>
              <a:cxnLst/>
              <a:rect l="l" t="t" r="r" b="b"/>
              <a:pathLst>
                <a:path w="1413891" h="732166">
                  <a:moveTo>
                    <a:pt x="0" y="0"/>
                  </a:moveTo>
                  <a:lnTo>
                    <a:pt x="1413891" y="0"/>
                  </a:lnTo>
                  <a:lnTo>
                    <a:pt x="1413891" y="732166"/>
                  </a:lnTo>
                  <a:lnTo>
                    <a:pt x="0" y="732166"/>
                  </a:lnTo>
                  <a:close/>
                </a:path>
              </a:pathLst>
            </a:custGeom>
            <a:solidFill>
              <a:srgbClr val="000000">
                <a:alpha val="0"/>
              </a:srgbClr>
            </a:solidFill>
          </p:spPr>
        </p:sp>
        <p:sp>
          <p:nvSpPr>
            <p:cNvPr id="10" name="TextBox 10"/>
            <p:cNvSpPr txBox="1"/>
            <p:nvPr/>
          </p:nvSpPr>
          <p:spPr>
            <a:xfrm>
              <a:off x="0" y="-47625"/>
              <a:ext cx="1413891" cy="779791"/>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7</a:t>
              </a:r>
            </a:p>
          </p:txBody>
        </p:sp>
      </p:grpSp>
      <p:sp>
        <p:nvSpPr>
          <p:cNvPr id="11" name="TextBox 11"/>
          <p:cNvSpPr txBox="1"/>
          <p:nvPr/>
        </p:nvSpPr>
        <p:spPr>
          <a:xfrm>
            <a:off x="2180466" y="5955282"/>
            <a:ext cx="13927067" cy="2909386"/>
          </a:xfrm>
          <a:prstGeom prst="rect">
            <a:avLst/>
          </a:prstGeom>
        </p:spPr>
        <p:txBody>
          <a:bodyPr wrap="square" lIns="0" tIns="0" rIns="0" bIns="0" rtlCol="0" anchor="t">
            <a:spAutoFit/>
          </a:bodyPr>
          <a:lstStyle/>
          <a:p>
            <a:pPr algn="just"/>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Este un indicator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esențial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al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stării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sănătate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al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fiecărui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om </a:t>
            </a:r>
            <a:r>
              <a:rPr lang="ro-RO" sz="2701" dirty="0">
                <a:latin typeface="Calibri" panose="020F0502020204030204" pitchFamily="34" charset="0"/>
                <a:ea typeface="Calibri" panose="020F0502020204030204" pitchFamily="34" charset="0"/>
                <a:cs typeface="Calibri" panose="020F0502020204030204" pitchFamily="34" charset="0"/>
                <a:sym typeface="Calibri (MS) Bold"/>
              </a:rPr>
              <a:t>iar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bunăstarea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copiilor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necesită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o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atenție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deosebită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deoarece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copilăria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adolescența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reprezintă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o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perioadă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critică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dezvoltarea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atitudinilor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pe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termen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lung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față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bunăstarea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personală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alegerile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stilului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viață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Abilitățile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cunoștințele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comportamentele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sociale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emoționale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pe care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tinerii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învață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copilărie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ajută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să-și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dezvolte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reziliența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stabilesc</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modelul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pentru</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modul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care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vor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gestiona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sănătatea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fizică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mintală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de-a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lungul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vieții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Iar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adulții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au un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rol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esențial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jucat</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sprijinirea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copiilor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facă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alegeri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pentru</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un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stil</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viață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sănătos</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înțeleagă</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efectele</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alegerilor</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lor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asupra</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sănătății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1" dirty="0" err="1">
                <a:latin typeface="Calibri" panose="020F0502020204030204" pitchFamily="34" charset="0"/>
                <a:ea typeface="Calibri" panose="020F0502020204030204" pitchFamily="34" charset="0"/>
                <a:cs typeface="Calibri" panose="020F0502020204030204" pitchFamily="34" charset="0"/>
                <a:sym typeface="Calibri (MS) Bold"/>
              </a:rPr>
              <a:t>bunăstării</a:t>
            </a:r>
            <a:r>
              <a:rPr lang="en-US" sz="2701" dirty="0">
                <a:latin typeface="Calibri" panose="020F0502020204030204" pitchFamily="34" charset="0"/>
                <a:ea typeface="Calibri" panose="020F0502020204030204" pitchFamily="34" charset="0"/>
                <a:cs typeface="Calibri" panose="020F0502020204030204" pitchFamily="34" charset="0"/>
                <a:sym typeface="Calibri (MS) Bold"/>
              </a:rPr>
              <a:t> lor. </a:t>
            </a:r>
            <a:endParaRPr lang="ro-RO" sz="2701" dirty="0">
              <a:latin typeface="Calibri" panose="020F0502020204030204" pitchFamily="34" charset="0"/>
              <a:ea typeface="Calibri" panose="020F0502020204030204" pitchFamily="34" charset="0"/>
              <a:cs typeface="Calibri" panose="020F0502020204030204" pitchFamily="34" charset="0"/>
              <a:sym typeface="Calibri (MS) Bold"/>
            </a:endParaRPr>
          </a:p>
        </p:txBody>
      </p:sp>
      <p:sp>
        <p:nvSpPr>
          <p:cNvPr id="14" name="TextBox 13">
            <a:extLst>
              <a:ext uri="{FF2B5EF4-FFF2-40B4-BE49-F238E27FC236}">
                <a16:creationId xmlns:a16="http://schemas.microsoft.com/office/drawing/2014/main" id="{43BDF310-2B70-4718-A187-D1D4D610A562}"/>
              </a:ext>
            </a:extLst>
          </p:cNvPr>
          <p:cNvSpPr txBox="1"/>
          <p:nvPr/>
        </p:nvSpPr>
        <p:spPr>
          <a:xfrm>
            <a:off x="1981200" y="3064186"/>
            <a:ext cx="10585219" cy="954107"/>
          </a:xfrm>
          <a:prstGeom prst="rect">
            <a:avLst/>
          </a:prstGeom>
          <a:noFill/>
        </p:spPr>
        <p:txBody>
          <a:bodyPr wrap="square" rtlCol="0">
            <a:spAutoFit/>
          </a:bodyPr>
          <a:lstStyle/>
          <a:p>
            <a:r>
              <a:rPr lang="ro-RO" sz="2800" dirty="0">
                <a:latin typeface="Calibri" panose="020F0502020204030204" pitchFamily="34" charset="0"/>
                <a:ea typeface="Calibri" panose="020F0502020204030204" pitchFamily="34" charset="0"/>
                <a:cs typeface="Calibri" panose="020F0502020204030204" pitchFamily="34" charset="0"/>
              </a:rPr>
              <a:t>	</a:t>
            </a:r>
            <a:r>
              <a:rPr lang="en-GB" sz="2700" b="1" dirty="0" err="1">
                <a:latin typeface="Calibri" panose="020F0502020204030204" pitchFamily="34" charset="0"/>
                <a:ea typeface="Calibri" panose="020F0502020204030204" pitchFamily="34" charset="0"/>
                <a:cs typeface="Calibri" panose="020F0502020204030204" pitchFamily="34" charset="0"/>
              </a:rPr>
              <a:t>Bunăstare</a:t>
            </a:r>
            <a:r>
              <a:rPr lang="en-GB" sz="2700" b="1" dirty="0">
                <a:latin typeface="Calibri" panose="020F0502020204030204" pitchFamily="34" charset="0"/>
                <a:ea typeface="Calibri" panose="020F0502020204030204" pitchFamily="34" charset="0"/>
                <a:cs typeface="Calibri" panose="020F0502020204030204" pitchFamily="34" charset="0"/>
              </a:rPr>
              <a:t> </a:t>
            </a:r>
            <a:r>
              <a:rPr lang="en-GB" sz="2700" b="1" dirty="0" err="1">
                <a:latin typeface="Calibri" panose="020F0502020204030204" pitchFamily="34" charset="0"/>
                <a:ea typeface="Calibri" panose="020F0502020204030204" pitchFamily="34" charset="0"/>
                <a:cs typeface="Calibri" panose="020F0502020204030204" pitchFamily="34" charset="0"/>
              </a:rPr>
              <a:t>emoțională</a:t>
            </a:r>
            <a:r>
              <a:rPr lang="en-GB" sz="2700" b="1"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reprezintă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capacitatea</a:t>
            </a:r>
            <a:r>
              <a:rPr lang="en-GB" sz="2700" dirty="0">
                <a:latin typeface="Calibri" panose="020F0502020204030204" pitchFamily="34" charset="0"/>
                <a:ea typeface="Calibri" panose="020F0502020204030204" pitchFamily="34" charset="0"/>
                <a:cs typeface="Calibri" panose="020F0502020204030204" pitchFamily="34" charset="0"/>
              </a:rPr>
              <a:t> de a fi </a:t>
            </a:r>
            <a:r>
              <a:rPr lang="en-GB" sz="2700" dirty="0" err="1">
                <a:latin typeface="Calibri" panose="020F0502020204030204" pitchFamily="34" charset="0"/>
                <a:ea typeface="Calibri" panose="020F0502020204030204" pitchFamily="34" charset="0"/>
                <a:cs typeface="Calibri" panose="020F0502020204030204" pitchFamily="34" charset="0"/>
              </a:rPr>
              <a:t>rezilient</a:t>
            </a:r>
            <a:r>
              <a:rPr lang="en-GB" sz="2700" dirty="0">
                <a:latin typeface="Calibri" panose="020F0502020204030204" pitchFamily="34" charset="0"/>
                <a:ea typeface="Calibri" panose="020F0502020204030204" pitchFamily="34" charset="0"/>
                <a:cs typeface="Calibri" panose="020F0502020204030204" pitchFamily="34" charset="0"/>
              </a:rPr>
              <a:t>, de a-</a:t>
            </a:r>
            <a:r>
              <a:rPr lang="en-GB" sz="2700" dirty="0" err="1">
                <a:latin typeface="Calibri" panose="020F0502020204030204" pitchFamily="34" charset="0"/>
                <a:ea typeface="Calibri" panose="020F0502020204030204" pitchFamily="34" charset="0"/>
                <a:cs typeface="Calibri" panose="020F0502020204030204" pitchFamily="34" charset="0"/>
              </a:rPr>
              <a:t>ți</a:t>
            </a:r>
            <a:r>
              <a:rPr lang="ro-RO"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gestiona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emoțiile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de</a:t>
            </a:r>
            <a:r>
              <a:rPr lang="ro-RO" sz="2700" dirty="0">
                <a:latin typeface="Calibri" panose="020F0502020204030204" pitchFamily="34" charset="0"/>
                <a:ea typeface="Calibri" panose="020F0502020204030204" pitchFamily="34" charset="0"/>
                <a:cs typeface="Calibri" panose="020F0502020204030204" pitchFamily="34" charset="0"/>
              </a:rPr>
              <a:t> </a:t>
            </a:r>
            <a:r>
              <a:rPr lang="en-GB" sz="2700" dirty="0">
                <a:latin typeface="Calibri" panose="020F0502020204030204" pitchFamily="34" charset="0"/>
                <a:ea typeface="Calibri" panose="020F0502020204030204" pitchFamily="34" charset="0"/>
                <a:cs typeface="Calibri" panose="020F0502020204030204" pitchFamily="34" charset="0"/>
              </a:rPr>
              <a:t>a genera </a:t>
            </a:r>
            <a:r>
              <a:rPr lang="en-GB" sz="2700" dirty="0" err="1">
                <a:latin typeface="Calibri" panose="020F0502020204030204" pitchFamily="34" charset="0"/>
                <a:ea typeface="Calibri" panose="020F0502020204030204" pitchFamily="34" charset="0"/>
                <a:cs typeface="Calibri" panose="020F0502020204030204" pitchFamily="34" charset="0"/>
              </a:rPr>
              <a:t>emoții</a:t>
            </a:r>
            <a:r>
              <a:rPr lang="en-GB" sz="2700" dirty="0">
                <a:latin typeface="Calibri" panose="020F0502020204030204" pitchFamily="34" charset="0"/>
                <a:ea typeface="Calibri" panose="020F0502020204030204" pitchFamily="34" charset="0"/>
                <a:cs typeface="Calibri" panose="020F0502020204030204" pitchFamily="34" charset="0"/>
              </a:rPr>
              <a:t> care </a:t>
            </a:r>
            <a:r>
              <a:rPr lang="en-GB" sz="2700" dirty="0" err="1">
                <a:latin typeface="Calibri" panose="020F0502020204030204" pitchFamily="34" charset="0"/>
                <a:ea typeface="Calibri" panose="020F0502020204030204" pitchFamily="34" charset="0"/>
                <a:cs typeface="Calibri" panose="020F0502020204030204" pitchFamily="34" charset="0"/>
              </a:rPr>
              <a:t>duc</a:t>
            </a:r>
            <a:r>
              <a:rPr lang="en-GB" sz="2700" dirty="0">
                <a:latin typeface="Calibri" panose="020F0502020204030204" pitchFamily="34" charset="0"/>
                <a:ea typeface="Calibri" panose="020F0502020204030204" pitchFamily="34" charset="0"/>
                <a:cs typeface="Calibri" panose="020F0502020204030204" pitchFamily="34" charset="0"/>
              </a:rPr>
              <a:t> la </a:t>
            </a:r>
            <a:r>
              <a:rPr lang="en-GB" sz="2700" dirty="0" err="1">
                <a:latin typeface="Calibri" panose="020F0502020204030204" pitchFamily="34" charset="0"/>
                <a:ea typeface="Calibri" panose="020F0502020204030204" pitchFamily="34" charset="0"/>
                <a:cs typeface="Calibri" panose="020F0502020204030204" pitchFamily="34" charset="0"/>
              </a:rPr>
              <a:t>sentimente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pozitive</a:t>
            </a:r>
            <a:r>
              <a:rPr lang="en-GB" sz="2800" dirty="0">
                <a:latin typeface="Calibri" panose="020F0502020204030204" pitchFamily="34" charset="0"/>
                <a:ea typeface="Calibri" panose="020F0502020204030204" pitchFamily="34" charset="0"/>
                <a:cs typeface="Calibri" panose="020F0502020204030204" pitchFamily="34" charset="0"/>
              </a:rPr>
              <a:t>. </a:t>
            </a:r>
          </a:p>
        </p:txBody>
      </p:sp>
      <p:pic>
        <p:nvPicPr>
          <p:cNvPr id="15" name="Picture 14">
            <a:extLst>
              <a:ext uri="{FF2B5EF4-FFF2-40B4-BE49-F238E27FC236}">
                <a16:creationId xmlns:a16="http://schemas.microsoft.com/office/drawing/2014/main" id="{FED3CE0C-21F8-4FFF-86D5-248A720829D1}"/>
              </a:ext>
            </a:extLst>
          </p:cNvPr>
          <p:cNvPicPr>
            <a:picLocks noChangeAspect="1"/>
          </p:cNvPicPr>
          <p:nvPr/>
        </p:nvPicPr>
        <p:blipFill>
          <a:blip r:embed="rId4"/>
          <a:stretch>
            <a:fillRect/>
          </a:stretch>
        </p:blipFill>
        <p:spPr>
          <a:xfrm>
            <a:off x="13015266" y="1822671"/>
            <a:ext cx="3729388" cy="34371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Dreptunghi 12"/>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
        <p:nvSpPr>
          <p:cNvPr id="7" name="CasetăText 6">
            <a:extLst>
              <a:ext uri="{FF2B5EF4-FFF2-40B4-BE49-F238E27FC236}">
                <a16:creationId xmlns:a16="http://schemas.microsoft.com/office/drawing/2014/main" id="{87956836-26F8-C8C3-B87A-00894B235C55}"/>
              </a:ext>
            </a:extLst>
          </p:cNvPr>
          <p:cNvSpPr txBox="1"/>
          <p:nvPr/>
        </p:nvSpPr>
        <p:spPr>
          <a:xfrm>
            <a:off x="1820207" y="9197843"/>
            <a:ext cx="15288635" cy="646331"/>
          </a:xfrm>
          <a:prstGeom prst="rect">
            <a:avLst/>
          </a:prstGeom>
          <a:noFill/>
        </p:spPr>
        <p:txBody>
          <a:bodyPr wrap="square">
            <a:spAutoFit/>
          </a:bodyPr>
          <a:lstStyle/>
          <a:p>
            <a:pPr algn="just"/>
            <a:r>
              <a:rPr lang="ro-RO" sz="1800" u="sng" dirty="0">
                <a:latin typeface="Calibri" panose="020F0502020204030204" pitchFamily="34" charset="0"/>
                <a:ea typeface="Calibri" panose="020F0502020204030204" pitchFamily="34" charset="0"/>
                <a:cs typeface="Calibri" panose="020F0502020204030204" pitchFamily="34" charset="0"/>
                <a:hlinkClick r:id="rId5"/>
              </a:rPr>
              <a:t>https://www.oecd.org/en/publications/how-s-life-for-children-in-the-digital-age_0854b900-en/full-report/a-comprehensive-approach-to-child-digital-well-being_96b332cb.html#chapter-d1e1701-6145cdfd62</a:t>
            </a:r>
            <a:endParaRPr lang="en-US" sz="3200" b="1" spc="0" dirty="0">
              <a:latin typeface="Calibri (MS) Bold"/>
              <a:ea typeface="Calibri (MS) Bold"/>
              <a:cs typeface="Calibri (MS) Bold"/>
              <a:sym typeface="Calibri (MS) Bold"/>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6744388" y="8493092"/>
            <a:ext cx="1660138" cy="294953"/>
          </a:xfrm>
          <a:prstGeom prst="rect">
            <a:avLst/>
          </a:prstGeom>
        </p:spPr>
        <p:txBody>
          <a:bodyPr wrap="square" lIns="0" tIns="0" rIns="0" bIns="0" rtlCol="0" anchor="t">
            <a:spAutoFit/>
          </a:bodyPr>
          <a:lstStyle/>
          <a:p>
            <a:pPr algn="l">
              <a:lnSpc>
                <a:spcPts val="2340"/>
              </a:lnSpc>
            </a:pPr>
            <a:r>
              <a:rPr lang="en-US" sz="1950" b="1" spc="0" dirty="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549125"/>
            <a:chOff x="0" y="0"/>
            <a:chExt cx="1527717" cy="732166"/>
          </a:xfrm>
        </p:grpSpPr>
        <p:sp>
          <p:nvSpPr>
            <p:cNvPr id="7" name="Freeform 7"/>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8" name="TextBox 8"/>
            <p:cNvSpPr txBox="1"/>
            <p:nvPr/>
          </p:nvSpPr>
          <p:spPr>
            <a:xfrm>
              <a:off x="0" y="-47625"/>
              <a:ext cx="1527717" cy="779791"/>
            </a:xfrm>
            <a:prstGeom prst="rect">
              <a:avLst/>
            </a:prstGeom>
          </p:spPr>
          <p:txBody>
            <a:bodyPr lIns="0" tIns="0" rIns="0" bIns="0" rtlCol="0" anchor="ctr"/>
            <a:lstStyle/>
            <a:p>
              <a:pPr algn="ctr">
                <a:lnSpc>
                  <a:spcPts val="2611"/>
                </a:lnSpc>
              </a:pPr>
              <a:r>
                <a:rPr lang="en-US" sz="2175" spc="0">
                  <a:solidFill>
                    <a:srgbClr val="FFFFFF"/>
                  </a:solidFill>
                  <a:latin typeface="Calibri (MS)"/>
                  <a:ea typeface="Calibri (MS)"/>
                  <a:cs typeface="Calibri (MS)"/>
                  <a:sym typeface="Calibri (MS)"/>
                </a:rPr>
                <a:t>8</a:t>
              </a:r>
            </a:p>
          </p:txBody>
        </p:sp>
      </p:grpSp>
      <p:sp>
        <p:nvSpPr>
          <p:cNvPr id="9" name="TextBox 9"/>
          <p:cNvSpPr txBox="1"/>
          <p:nvPr/>
        </p:nvSpPr>
        <p:spPr>
          <a:xfrm>
            <a:off x="2292925" y="664730"/>
            <a:ext cx="14825768" cy="2872581"/>
          </a:xfrm>
          <a:prstGeom prst="rect">
            <a:avLst/>
          </a:prstGeom>
        </p:spPr>
        <p:txBody>
          <a:bodyPr wrap="square" lIns="0" tIns="0" rIns="0" bIns="0" rtlCol="0" anchor="t">
            <a:spAutoFit/>
          </a:bodyPr>
          <a:lstStyle/>
          <a:p>
            <a:pPr algn="just">
              <a:lnSpc>
                <a:spcPts val="3241"/>
              </a:lnSpc>
            </a:pPr>
            <a:r>
              <a:rPr lang="ro-RO" sz="28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Relația</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dintre</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utilizarea</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tehnologiei</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sănătatea</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mintală</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este</a:t>
            </a:r>
            <a:r>
              <a:rPr lang="en-US" sz="2700"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i="1" dirty="0" err="1">
                <a:latin typeface="Calibri" panose="020F0502020204030204" pitchFamily="34" charset="0"/>
                <a:ea typeface="Calibri" panose="020F0502020204030204" pitchFamily="34" charset="0"/>
                <a:cs typeface="Calibri" panose="020F0502020204030204" pitchFamily="34" charset="0"/>
                <a:sym typeface="Calibri (MS) Bold"/>
              </a:rPr>
              <a:t>bidirecțională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creșterea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timpului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petrecut</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fața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ecranelor</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poate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exacerba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problemele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sănătate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mintală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ceea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rândul</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său</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poate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determina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utilizarea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suplimentară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tehnologiei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plus, o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varietate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factori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individuali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mediu</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modelează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comportamentele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experiențele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digitale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care se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schimbă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timp.</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p>
          <a:p>
            <a:pPr algn="just">
              <a:lnSpc>
                <a:spcPts val="3241"/>
              </a:lnSpc>
            </a:pP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	</a:t>
            </a:r>
            <a:endParaRPr lang="en-US" sz="2700" dirty="0">
              <a:latin typeface="Calibri" panose="020F0502020204030204" pitchFamily="34" charset="0"/>
              <a:ea typeface="Calibri" panose="020F0502020204030204" pitchFamily="34" charset="0"/>
              <a:cs typeface="Calibri" panose="020F0502020204030204" pitchFamily="34" charset="0"/>
              <a:sym typeface="Calibri (MS) Bold"/>
            </a:endParaRPr>
          </a:p>
          <a:p>
            <a:pPr algn="just">
              <a:lnSpc>
                <a:spcPts val="3241"/>
              </a:lnSpc>
            </a:pP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Utilizarea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tehnologiei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afectează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sănătatea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mintală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tinerilor</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în</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moduri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complexe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contradictorii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 cu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rezultate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atât</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pozitive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cât</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dăunătoare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avertizează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Organizația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Mondială</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 Sănătății. </a:t>
            </a:r>
          </a:p>
        </p:txBody>
      </p:sp>
      <p:sp>
        <p:nvSpPr>
          <p:cNvPr id="13" name="TextBox 12">
            <a:extLst>
              <a:ext uri="{FF2B5EF4-FFF2-40B4-BE49-F238E27FC236}">
                <a16:creationId xmlns:a16="http://schemas.microsoft.com/office/drawing/2014/main" id="{7DD8D028-6EDD-4B96-89F7-DE34D29CD220}"/>
              </a:ext>
            </a:extLst>
          </p:cNvPr>
          <p:cNvSpPr txBox="1"/>
          <p:nvPr/>
        </p:nvSpPr>
        <p:spPr>
          <a:xfrm>
            <a:off x="2089300" y="3779743"/>
            <a:ext cx="14825768" cy="3108543"/>
          </a:xfrm>
          <a:prstGeom prst="rect">
            <a:avLst/>
          </a:prstGeom>
          <a:noFill/>
        </p:spPr>
        <p:txBody>
          <a:bodyPr wrap="square" rtlCol="0">
            <a:spAutoFit/>
          </a:bodyPr>
          <a:lstStyle/>
          <a:p>
            <a:pPr algn="just"/>
            <a:r>
              <a:rPr lang="ro-RO" sz="2800"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Bunăstarea</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mintală</a:t>
            </a:r>
            <a:r>
              <a:rPr lang="en-GB" sz="2700" i="1" dirty="0">
                <a:latin typeface="Calibri" panose="020F0502020204030204" pitchFamily="34" charset="0"/>
                <a:ea typeface="Calibri" panose="020F0502020204030204" pitchFamily="34" charset="0"/>
                <a:cs typeface="Calibri" panose="020F0502020204030204" pitchFamily="34" charset="0"/>
              </a:rPr>
              <a:t> a </a:t>
            </a:r>
            <a:r>
              <a:rPr lang="en-GB" sz="2700" i="1" dirty="0" err="1">
                <a:latin typeface="Calibri" panose="020F0502020204030204" pitchFamily="34" charset="0"/>
                <a:ea typeface="Calibri" panose="020F0502020204030204" pitchFamily="34" charset="0"/>
                <a:cs typeface="Calibri" panose="020F0502020204030204" pitchFamily="34" charset="0"/>
              </a:rPr>
              <a:t>copiilor</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și</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tinerilor</a:t>
            </a:r>
            <a:r>
              <a:rPr lang="en-GB" sz="2700" i="1" dirty="0">
                <a:latin typeface="Calibri" panose="020F0502020204030204" pitchFamily="34" charset="0"/>
                <a:ea typeface="Calibri" panose="020F0502020204030204" pitchFamily="34" charset="0"/>
                <a:cs typeface="Calibri" panose="020F0502020204030204" pitchFamily="34" charset="0"/>
              </a:rPr>
              <a:t> din </a:t>
            </a:r>
            <a:r>
              <a:rPr lang="en-GB" sz="2700" i="1" dirty="0" err="1">
                <a:latin typeface="Calibri" panose="020F0502020204030204" pitchFamily="34" charset="0"/>
                <a:ea typeface="Calibri" panose="020F0502020204030204" pitchFamily="34" charset="0"/>
                <a:cs typeface="Calibri" panose="020F0502020204030204" pitchFamily="34" charset="0"/>
              </a:rPr>
              <a:t>țările</a:t>
            </a:r>
            <a:r>
              <a:rPr lang="en-GB" sz="2700" i="1" dirty="0">
                <a:latin typeface="Calibri" panose="020F0502020204030204" pitchFamily="34" charset="0"/>
                <a:ea typeface="Calibri" panose="020F0502020204030204" pitchFamily="34" charset="0"/>
                <a:cs typeface="Calibri" panose="020F0502020204030204" pitchFamily="34" charset="0"/>
              </a:rPr>
              <a:t> UE/SEE </a:t>
            </a:r>
            <a:r>
              <a:rPr lang="en-GB" sz="2700" i="1" dirty="0" err="1">
                <a:latin typeface="Calibri" panose="020F0502020204030204" pitchFamily="34" charset="0"/>
                <a:ea typeface="Calibri" panose="020F0502020204030204" pitchFamily="34" charset="0"/>
                <a:cs typeface="Calibri" panose="020F0502020204030204" pitchFamily="34" charset="0"/>
              </a:rPr>
              <a:t>este</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precară</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și</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în</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i="1" dirty="0" err="1">
                <a:latin typeface="Calibri" panose="020F0502020204030204" pitchFamily="34" charset="0"/>
                <a:ea typeface="Calibri" panose="020F0502020204030204" pitchFamily="34" charset="0"/>
                <a:cs typeface="Calibri" panose="020F0502020204030204" pitchFamily="34" charset="0"/>
              </a:rPr>
              <a:t>declin</a:t>
            </a:r>
            <a:r>
              <a:rPr lang="en-GB" sz="2700" i="1"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Între</a:t>
            </a:r>
            <a:r>
              <a:rPr lang="en-GB" sz="2700" dirty="0">
                <a:latin typeface="Calibri" panose="020F0502020204030204" pitchFamily="34" charset="0"/>
                <a:ea typeface="Calibri" panose="020F0502020204030204" pitchFamily="34" charset="0"/>
                <a:cs typeface="Calibri" panose="020F0502020204030204" pitchFamily="34" charset="0"/>
              </a:rPr>
              <a:t> 2018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2022, rata </a:t>
            </a:r>
            <a:r>
              <a:rPr lang="en-GB" sz="2700" dirty="0" err="1">
                <a:latin typeface="Calibri" panose="020F0502020204030204" pitchFamily="34" charset="0"/>
                <a:ea typeface="Calibri" panose="020F0502020204030204" pitchFamily="34" charset="0"/>
                <a:cs typeface="Calibri" panose="020F0502020204030204" pitchFamily="34" charset="0"/>
              </a:rPr>
              <a:t>afecțiunilor</a:t>
            </a:r>
            <a:r>
              <a:rPr lang="en-GB" sz="2700" dirty="0">
                <a:latin typeface="Calibri" panose="020F0502020204030204" pitchFamily="34" charset="0"/>
                <a:ea typeface="Calibri" panose="020F0502020204030204" pitchFamily="34" charset="0"/>
                <a:cs typeface="Calibri" panose="020F0502020204030204" pitchFamily="34" charset="0"/>
              </a:rPr>
              <a:t> multiple de </a:t>
            </a:r>
            <a:r>
              <a:rPr lang="en-GB" sz="2700" dirty="0" err="1">
                <a:latin typeface="Calibri" panose="020F0502020204030204" pitchFamily="34" charset="0"/>
                <a:ea typeface="Calibri" panose="020F0502020204030204" pitchFamily="34" charset="0"/>
                <a:cs typeface="Calibri" panose="020F0502020204030204" pitchFamily="34" charset="0"/>
              </a:rPr>
              <a:t>sănătate</a:t>
            </a:r>
            <a:r>
              <a:rPr lang="en-GB" sz="2700" dirty="0">
                <a:latin typeface="Calibri" panose="020F0502020204030204" pitchFamily="34" charset="0"/>
                <a:ea typeface="Calibri" panose="020F0502020204030204" pitchFamily="34" charset="0"/>
                <a:cs typeface="Calibri" panose="020F0502020204030204" pitchFamily="34" charset="0"/>
              </a:rPr>
              <a:t> la </a:t>
            </a:r>
            <a:r>
              <a:rPr lang="en-GB" sz="2700" dirty="0" err="1">
                <a:latin typeface="Calibri" panose="020F0502020204030204" pitchFamily="34" charset="0"/>
                <a:ea typeface="Calibri" panose="020F0502020204030204" pitchFamily="34" charset="0"/>
                <a:cs typeface="Calibri" panose="020F0502020204030204" pitchFamily="34" charset="0"/>
              </a:rPr>
              <a:t>adolescenți</a:t>
            </a:r>
            <a:r>
              <a:rPr lang="en-GB" sz="2700" dirty="0">
                <a:latin typeface="Calibri" panose="020F0502020204030204" pitchFamily="34" charset="0"/>
                <a:ea typeface="Calibri" panose="020F0502020204030204" pitchFamily="34" charset="0"/>
                <a:cs typeface="Calibri" panose="020F0502020204030204" pitchFamily="34" charset="0"/>
              </a:rPr>
              <a:t> a </a:t>
            </a:r>
            <a:r>
              <a:rPr lang="en-GB" sz="2700" dirty="0" err="1">
                <a:latin typeface="Calibri" panose="020F0502020204030204" pitchFamily="34" charset="0"/>
                <a:ea typeface="Calibri" panose="020F0502020204030204" pitchFamily="34" charset="0"/>
                <a:cs typeface="Calibri" panose="020F0502020204030204" pitchFamily="34" charset="0"/>
              </a:rPr>
              <a:t>crescut</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special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rândul</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fetelor</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iar</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prevalența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anxietății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depresiei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rândul</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tinerilor</a:t>
            </a:r>
            <a:r>
              <a:rPr lang="en-GB" sz="2700" dirty="0">
                <a:latin typeface="Calibri" panose="020F0502020204030204" pitchFamily="34" charset="0"/>
                <a:ea typeface="Calibri" panose="020F0502020204030204" pitchFamily="34" charset="0"/>
                <a:cs typeface="Calibri" panose="020F0502020204030204" pitchFamily="34" charset="0"/>
              </a:rPr>
              <a:t> sub 20 de ani a </a:t>
            </a:r>
            <a:r>
              <a:rPr lang="en-GB" sz="2700" dirty="0" err="1">
                <a:latin typeface="Calibri" panose="020F0502020204030204" pitchFamily="34" charset="0"/>
                <a:ea typeface="Calibri" panose="020F0502020204030204" pitchFamily="34" charset="0"/>
                <a:cs typeface="Calibri" panose="020F0502020204030204" pitchFamily="34" charset="0"/>
              </a:rPr>
              <a:t>crescut</a:t>
            </a:r>
            <a:r>
              <a:rPr lang="en-GB" sz="2700" dirty="0">
                <a:latin typeface="Calibri" panose="020F0502020204030204" pitchFamily="34" charset="0"/>
                <a:ea typeface="Calibri" panose="020F0502020204030204" pitchFamily="34" charset="0"/>
                <a:cs typeface="Calibri" panose="020F0502020204030204" pitchFamily="34" charset="0"/>
              </a:rPr>
              <a:t> cu </a:t>
            </a:r>
            <a:r>
              <a:rPr lang="en-GB" sz="2700" dirty="0" err="1">
                <a:latin typeface="Calibri" panose="020F0502020204030204" pitchFamily="34" charset="0"/>
                <a:ea typeface="Calibri" panose="020F0502020204030204" pitchFamily="34" charset="0"/>
                <a:cs typeface="Calibri" panose="020F0502020204030204" pitchFamily="34" charset="0"/>
              </a:rPr>
              <a:t>aproximativ</a:t>
            </a:r>
            <a:r>
              <a:rPr lang="en-GB" sz="2700" dirty="0">
                <a:latin typeface="Calibri" panose="020F0502020204030204" pitchFamily="34" charset="0"/>
                <a:ea typeface="Calibri" panose="020F0502020204030204" pitchFamily="34" charset="0"/>
                <a:cs typeface="Calibri" panose="020F0502020204030204" pitchFamily="34" charset="0"/>
              </a:rPr>
              <a:t> 20%.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mod </a:t>
            </a:r>
            <a:r>
              <a:rPr lang="en-GB" sz="2700" dirty="0" err="1">
                <a:latin typeface="Calibri" panose="020F0502020204030204" pitchFamily="34" charset="0"/>
                <a:ea typeface="Calibri" panose="020F0502020204030204" pitchFamily="34" charset="0"/>
                <a:cs typeface="Calibri" panose="020F0502020204030204" pitchFamily="34" charset="0"/>
              </a:rPr>
              <a:t>alarmant</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sinuciderea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este</a:t>
            </a:r>
            <a:r>
              <a:rPr lang="en-GB" sz="2700" dirty="0">
                <a:latin typeface="Calibri" panose="020F0502020204030204" pitchFamily="34" charset="0"/>
                <a:ea typeface="Calibri" panose="020F0502020204030204" pitchFamily="34" charset="0"/>
                <a:cs typeface="Calibri" panose="020F0502020204030204" pitchFamily="34" charset="0"/>
              </a:rPr>
              <a:t> a </a:t>
            </a:r>
            <a:r>
              <a:rPr lang="en-GB" sz="2700" dirty="0" err="1">
                <a:latin typeface="Calibri" panose="020F0502020204030204" pitchFamily="34" charset="0"/>
                <a:ea typeface="Calibri" panose="020F0502020204030204" pitchFamily="34" charset="0"/>
                <a:cs typeface="Calibri" panose="020F0502020204030204" pitchFamily="34" charset="0"/>
              </a:rPr>
              <a:t>doua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cauză</a:t>
            </a:r>
            <a:r>
              <a:rPr lang="en-GB" sz="2700" dirty="0">
                <a:latin typeface="Calibri" panose="020F0502020204030204" pitchFamily="34" charset="0"/>
                <a:ea typeface="Calibri" panose="020F0502020204030204" pitchFamily="34" charset="0"/>
                <a:cs typeface="Calibri" panose="020F0502020204030204" pitchFamily="34" charset="0"/>
              </a:rPr>
              <a:t> de </a:t>
            </a:r>
            <a:r>
              <a:rPr lang="en-GB" sz="2700" dirty="0" err="1">
                <a:latin typeface="Calibri" panose="020F0502020204030204" pitchFamily="34" charset="0"/>
                <a:ea typeface="Calibri" panose="020F0502020204030204" pitchFamily="34" charset="0"/>
                <a:cs typeface="Calibri" panose="020F0502020204030204" pitchFamily="34" charset="0"/>
              </a:rPr>
              <a:t>deces</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rândul</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tinerilor</a:t>
            </a:r>
            <a:r>
              <a:rPr lang="en-GB" sz="2700" dirty="0">
                <a:latin typeface="Calibri" panose="020F0502020204030204" pitchFamily="34" charset="0"/>
                <a:ea typeface="Calibri" panose="020F0502020204030204" pitchFamily="34" charset="0"/>
                <a:cs typeface="Calibri" panose="020F0502020204030204" pitchFamily="34" charset="0"/>
              </a:rPr>
              <a:t> cu </a:t>
            </a:r>
            <a:r>
              <a:rPr lang="en-GB" sz="2700" dirty="0" err="1">
                <a:latin typeface="Calibri" panose="020F0502020204030204" pitchFamily="34" charset="0"/>
                <a:ea typeface="Calibri" panose="020F0502020204030204" pitchFamily="34" charset="0"/>
                <a:cs typeface="Calibri" panose="020F0502020204030204" pitchFamily="34" charset="0"/>
              </a:rPr>
              <a:t>vârste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cuprinse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între</a:t>
            </a:r>
            <a:r>
              <a:rPr lang="en-GB" sz="2700" dirty="0">
                <a:latin typeface="Calibri" panose="020F0502020204030204" pitchFamily="34" charset="0"/>
                <a:ea typeface="Calibri" panose="020F0502020204030204" pitchFamily="34" charset="0"/>
                <a:cs typeface="Calibri" panose="020F0502020204030204" pitchFamily="34" charset="0"/>
              </a:rPr>
              <a:t> 15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29 de ani din </a:t>
            </a:r>
            <a:r>
              <a:rPr lang="en-GB" sz="2700" dirty="0" err="1">
                <a:latin typeface="Calibri" panose="020F0502020204030204" pitchFamily="34" charset="0"/>
                <a:ea typeface="Calibri" panose="020F0502020204030204" pitchFamily="34" charset="0"/>
                <a:cs typeface="Calibri" panose="020F0502020204030204" pitchFamily="34" charset="0"/>
              </a:rPr>
              <a:t>țările</a:t>
            </a:r>
            <a:r>
              <a:rPr lang="en-GB" sz="2700" dirty="0">
                <a:latin typeface="Calibri" panose="020F0502020204030204" pitchFamily="34" charset="0"/>
                <a:ea typeface="Calibri" panose="020F0502020204030204" pitchFamily="34" charset="0"/>
                <a:cs typeface="Calibri" panose="020F0502020204030204" pitchFamily="34" charset="0"/>
              </a:rPr>
              <a:t> UE. </a:t>
            </a:r>
            <a:r>
              <a:rPr lang="en-GB" sz="2700" dirty="0" err="1">
                <a:latin typeface="Calibri" panose="020F0502020204030204" pitchFamily="34" charset="0"/>
                <a:ea typeface="Calibri" panose="020F0502020204030204" pitchFamily="34" charset="0"/>
                <a:cs typeface="Calibri" panose="020F0502020204030204" pitchFamily="34" charset="0"/>
              </a:rPr>
              <a:t>Tulburările</a:t>
            </a:r>
            <a:r>
              <a:rPr lang="en-GB" sz="2700" dirty="0">
                <a:latin typeface="Calibri" panose="020F0502020204030204" pitchFamily="34" charset="0"/>
                <a:ea typeface="Calibri" panose="020F0502020204030204" pitchFamily="34" charset="0"/>
                <a:cs typeface="Calibri" panose="020F0502020204030204" pitchFamily="34" charset="0"/>
              </a:rPr>
              <a:t> de </a:t>
            </a:r>
            <a:r>
              <a:rPr lang="en-GB" sz="2700" dirty="0" err="1">
                <a:latin typeface="Calibri" panose="020F0502020204030204" pitchFamily="34" charset="0"/>
                <a:ea typeface="Calibri" panose="020F0502020204030204" pitchFamily="34" charset="0"/>
                <a:cs typeface="Calibri" panose="020F0502020204030204" pitchFamily="34" charset="0"/>
              </a:rPr>
              <a:t>sănătate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mintală</a:t>
            </a:r>
            <a:r>
              <a:rPr lang="en-GB" sz="2700" dirty="0">
                <a:latin typeface="Calibri" panose="020F0502020204030204" pitchFamily="34" charset="0"/>
                <a:ea typeface="Calibri" panose="020F0502020204030204" pitchFamily="34" charset="0"/>
                <a:cs typeface="Calibri" panose="020F0502020204030204" pitchFamily="34" charset="0"/>
              </a:rPr>
              <a:t>, precum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hărțuirea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cibernetică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presiunea</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academică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anxietatea</a:t>
            </a:r>
            <a:r>
              <a:rPr lang="en-GB" sz="2700" dirty="0">
                <a:latin typeface="Calibri" panose="020F0502020204030204" pitchFamily="34" charset="0"/>
                <a:ea typeface="Calibri" panose="020F0502020204030204" pitchFamily="34" charset="0"/>
                <a:cs typeface="Calibri" panose="020F0502020204030204" pitchFamily="34" charset="0"/>
              </a:rPr>
              <a:t> de </a:t>
            </a:r>
            <a:r>
              <a:rPr lang="en-GB" sz="2700" dirty="0" err="1">
                <a:latin typeface="Calibri" panose="020F0502020204030204" pitchFamily="34" charset="0"/>
                <a:ea typeface="Calibri" panose="020F0502020204030204" pitchFamily="34" charset="0"/>
                <a:cs typeface="Calibri" panose="020F0502020204030204" pitchFamily="34" charset="0"/>
              </a:rPr>
              <a:t>performanță</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problemele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interpersonale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și</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accesul</a:t>
            </a:r>
            <a:r>
              <a:rPr lang="en-GB" sz="2700" dirty="0">
                <a:latin typeface="Calibri" panose="020F0502020204030204" pitchFamily="34" charset="0"/>
                <a:ea typeface="Calibri" panose="020F0502020204030204" pitchFamily="34" charset="0"/>
                <a:cs typeface="Calibri" panose="020F0502020204030204" pitchFamily="34" charset="0"/>
              </a:rPr>
              <a:t> la </a:t>
            </a:r>
            <a:r>
              <a:rPr lang="en-GB" sz="2700" dirty="0" err="1">
                <a:latin typeface="Calibri" panose="020F0502020204030204" pitchFamily="34" charset="0"/>
                <a:ea typeface="Calibri" panose="020F0502020204030204" pitchFamily="34" charset="0"/>
                <a:cs typeface="Calibri" panose="020F0502020204030204" pitchFamily="34" charset="0"/>
              </a:rPr>
              <a:t>mijloace</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letale</a:t>
            </a:r>
            <a:r>
              <a:rPr lang="en-GB" sz="2700" dirty="0">
                <a:latin typeface="Calibri" panose="020F0502020204030204" pitchFamily="34" charset="0"/>
                <a:ea typeface="Calibri" panose="020F0502020204030204" pitchFamily="34" charset="0"/>
                <a:cs typeface="Calibri" panose="020F0502020204030204" pitchFamily="34" charset="0"/>
              </a:rPr>
              <a:t> sunt </a:t>
            </a:r>
            <a:r>
              <a:rPr lang="en-GB" sz="2700" dirty="0" err="1">
                <a:latin typeface="Calibri" panose="020F0502020204030204" pitchFamily="34" charset="0"/>
                <a:ea typeface="Calibri" panose="020F0502020204030204" pitchFamily="34" charset="0"/>
                <a:cs typeface="Calibri" panose="020F0502020204030204" pitchFamily="34" charset="0"/>
              </a:rPr>
              <a:t>factori</a:t>
            </a:r>
            <a:r>
              <a:rPr lang="en-GB" sz="2700" dirty="0">
                <a:latin typeface="Calibri" panose="020F0502020204030204" pitchFamily="34" charset="0"/>
                <a:ea typeface="Calibri" panose="020F0502020204030204" pitchFamily="34" charset="0"/>
                <a:cs typeface="Calibri" panose="020F0502020204030204" pitchFamily="34" charset="0"/>
              </a:rPr>
              <a:t> de </a:t>
            </a:r>
            <a:r>
              <a:rPr lang="en-GB" sz="2700" dirty="0" err="1">
                <a:latin typeface="Calibri" panose="020F0502020204030204" pitchFamily="34" charset="0"/>
                <a:ea typeface="Calibri" panose="020F0502020204030204" pitchFamily="34" charset="0"/>
                <a:cs typeface="Calibri" panose="020F0502020204030204" pitchFamily="34" charset="0"/>
              </a:rPr>
              <a:t>risc</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pentru</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suicid</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în</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rândul</a:t>
            </a:r>
            <a:r>
              <a:rPr lang="en-GB" sz="2700" dirty="0">
                <a:latin typeface="Calibri" panose="020F0502020204030204" pitchFamily="34" charset="0"/>
                <a:ea typeface="Calibri" panose="020F0502020204030204" pitchFamily="34" charset="0"/>
                <a:cs typeface="Calibri" panose="020F0502020204030204" pitchFamily="34" charset="0"/>
              </a:rPr>
              <a:t> </a:t>
            </a:r>
            <a:r>
              <a:rPr lang="en-GB" sz="2700" dirty="0" err="1">
                <a:latin typeface="Calibri" panose="020F0502020204030204" pitchFamily="34" charset="0"/>
                <a:ea typeface="Calibri" panose="020F0502020204030204" pitchFamily="34" charset="0"/>
                <a:cs typeface="Calibri" panose="020F0502020204030204" pitchFamily="34" charset="0"/>
              </a:rPr>
              <a:t>tinerilor</a:t>
            </a:r>
            <a:r>
              <a:rPr lang="en-GB" sz="2700" dirty="0">
                <a:latin typeface="Calibri" panose="020F0502020204030204" pitchFamily="34" charset="0"/>
                <a:ea typeface="Calibri" panose="020F0502020204030204" pitchFamily="34" charset="0"/>
                <a:cs typeface="Calibri" panose="020F0502020204030204" pitchFamily="34" charset="0"/>
              </a:rPr>
              <a:t>.</a:t>
            </a:r>
          </a:p>
        </p:txBody>
      </p:sp>
      <p:sp>
        <p:nvSpPr>
          <p:cNvPr id="12" name="Dreptunghi 11"/>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pic>
        <p:nvPicPr>
          <p:cNvPr id="11" name="Imagine 10">
            <a:extLst>
              <a:ext uri="{FF2B5EF4-FFF2-40B4-BE49-F238E27FC236}">
                <a16:creationId xmlns:a16="http://schemas.microsoft.com/office/drawing/2014/main" id="{3EDE4D59-6C41-C369-C20A-957E3BF62C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7240486"/>
            <a:ext cx="13030200" cy="2868557"/>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6781380" y="8531192"/>
            <a:ext cx="1583938" cy="294953"/>
          </a:xfrm>
          <a:prstGeom prst="rect">
            <a:avLst/>
          </a:prstGeom>
        </p:spPr>
        <p:txBody>
          <a:bodyPr wrap="square" lIns="0" tIns="0" rIns="0" bIns="0" rtlCol="0" anchor="t">
            <a:spAutoFit/>
          </a:bodyPr>
          <a:lstStyle/>
          <a:p>
            <a:pPr algn="l">
              <a:lnSpc>
                <a:spcPts val="2340"/>
              </a:lnSpc>
            </a:pPr>
            <a:r>
              <a:rPr lang="en-US" sz="1950" b="1" spc="0" dirty="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549125"/>
            <a:chOff x="0" y="0"/>
            <a:chExt cx="1527717" cy="732166"/>
          </a:xfrm>
        </p:grpSpPr>
        <p:sp>
          <p:nvSpPr>
            <p:cNvPr id="7" name="Freeform 7"/>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8" name="TextBox 8"/>
            <p:cNvSpPr txBox="1"/>
            <p:nvPr/>
          </p:nvSpPr>
          <p:spPr>
            <a:xfrm>
              <a:off x="0" y="-47625"/>
              <a:ext cx="1527717" cy="779791"/>
            </a:xfrm>
            <a:prstGeom prst="rect">
              <a:avLst/>
            </a:prstGeom>
          </p:spPr>
          <p:txBody>
            <a:bodyPr lIns="0" tIns="0" rIns="0" bIns="0" rtlCol="0" anchor="ctr"/>
            <a:lstStyle/>
            <a:p>
              <a:pPr algn="ctr">
                <a:lnSpc>
                  <a:spcPts val="2611"/>
                </a:lnSpc>
              </a:pPr>
              <a:r>
                <a:rPr lang="en-US" sz="2175">
                  <a:solidFill>
                    <a:srgbClr val="FFFFFF"/>
                  </a:solidFill>
                  <a:latin typeface="Calibri (MS)"/>
                  <a:ea typeface="Calibri (MS)"/>
                  <a:cs typeface="Calibri (MS)"/>
                  <a:sym typeface="Calibri (MS)"/>
                </a:rPr>
                <a:t>9</a:t>
              </a:r>
            </a:p>
          </p:txBody>
        </p:sp>
      </p:grpSp>
      <p:sp>
        <p:nvSpPr>
          <p:cNvPr id="9" name="TextBox 9"/>
          <p:cNvSpPr txBox="1"/>
          <p:nvPr/>
        </p:nvSpPr>
        <p:spPr>
          <a:xfrm>
            <a:off x="1999699" y="1496209"/>
            <a:ext cx="15239513" cy="4816831"/>
          </a:xfrm>
          <a:prstGeom prst="rect">
            <a:avLst/>
          </a:prstGeom>
        </p:spPr>
        <p:txBody>
          <a:bodyPr wrap="square" lIns="0" tIns="0" rIns="0" bIns="0" rtlCol="0" anchor="t">
            <a:spAutoFit/>
          </a:bodyPr>
          <a:lstStyle/>
          <a:p>
            <a:pPr algn="just"/>
            <a:r>
              <a:rPr lang="ro-RO" sz="2701" b="1" dirty="0">
                <a:latin typeface="Calibri (MS) Bold"/>
                <a:ea typeface="Calibri" panose="020F0502020204030204" pitchFamily="34" charset="0"/>
                <a:cs typeface="Calibri (MS) Bold"/>
                <a:sym typeface="Calibri (MS) Bold"/>
              </a:rPr>
              <a:t>	</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O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analiză</a:t>
            </a:r>
            <a:r>
              <a:rPr lang="ro-RO" sz="2600" dirty="0">
                <a:latin typeface="Calibri" panose="020F0502020204030204" pitchFamily="34" charset="0"/>
                <a:ea typeface="Calibri" panose="020F0502020204030204" pitchFamily="34" charset="0"/>
                <a:cs typeface="Calibri" panose="020F0502020204030204" pitchFamily="34" charset="0"/>
                <a:sym typeface="Calibri (MS) Bold"/>
              </a:rPr>
              <a:t> UNICEF</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desfășurată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la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nivel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național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privind</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starea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de bine, </a:t>
            </a:r>
            <a:endParaRPr lang="ro-RO" sz="2600" dirty="0">
              <a:latin typeface="Calibri" panose="020F0502020204030204" pitchFamily="34" charset="0"/>
              <a:ea typeface="Calibri" panose="020F0502020204030204" pitchFamily="34" charset="0"/>
              <a:cs typeface="Calibri" panose="020F0502020204030204" pitchFamily="34" charset="0"/>
              <a:sym typeface="Calibri (MS) Bold"/>
            </a:endParaRPr>
          </a:p>
          <a:p>
            <a:pPr algn="just"/>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echilibrul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emoțional</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i="1" dirty="0" err="1">
                <a:latin typeface="Calibri" panose="020F0502020204030204" pitchFamily="34" charset="0"/>
                <a:ea typeface="Calibri" panose="020F0502020204030204" pitchFamily="34" charset="0"/>
                <a:cs typeface="Calibri" panose="020F0502020204030204" pitchFamily="34" charset="0"/>
                <a:sym typeface="Calibri (MS) Bold"/>
              </a:rPr>
              <a:t>sănătatea</a:t>
            </a:r>
            <a:r>
              <a:rPr lang="en-US" sz="2600" b="1" i="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b="1" i="1" dirty="0" err="1">
                <a:latin typeface="Calibri" panose="020F0502020204030204" pitchFamily="34" charset="0"/>
                <a:ea typeface="Calibri" panose="020F0502020204030204" pitchFamily="34" charset="0"/>
                <a:cs typeface="Calibri" panose="020F0502020204030204" pitchFamily="34" charset="0"/>
                <a:sym typeface="Calibri (MS) Bold"/>
              </a:rPr>
              <a:t>mintală</a:t>
            </a:r>
            <a:r>
              <a:rPr lang="en-US" sz="2600" b="1" i="1"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600" b="1" i="1" dirty="0" err="1">
                <a:latin typeface="Calibri" panose="020F0502020204030204" pitchFamily="34" charset="0"/>
                <a:ea typeface="Calibri" panose="020F0502020204030204" pitchFamily="34" charset="0"/>
                <a:cs typeface="Calibri" panose="020F0502020204030204" pitchFamily="34" charset="0"/>
                <a:sym typeface="Calibri (MS) Bold"/>
              </a:rPr>
              <a:t>elevilor</a:t>
            </a:r>
            <a:r>
              <a:rPr lang="en-US" sz="2600" b="1" i="1" dirty="0">
                <a:latin typeface="Calibri" panose="020F0502020204030204" pitchFamily="34" charset="0"/>
                <a:ea typeface="Calibri" panose="020F0502020204030204" pitchFamily="34" charset="0"/>
                <a:cs typeface="Calibri" panose="020F0502020204030204" pitchFamily="34" charset="0"/>
                <a:sym typeface="Calibri (MS) Bold"/>
              </a:rPr>
              <a:t> de </a:t>
            </a:r>
            <a:r>
              <a:rPr lang="en-US" sz="2600" b="1" i="1" dirty="0" err="1">
                <a:latin typeface="Calibri" panose="020F0502020204030204" pitchFamily="34" charset="0"/>
                <a:ea typeface="Calibri" panose="020F0502020204030204" pitchFamily="34" charset="0"/>
                <a:cs typeface="Calibri" panose="020F0502020204030204" pitchFamily="34" charset="0"/>
                <a:sym typeface="Calibri (MS) Bold"/>
              </a:rPr>
              <a:t>gimnaziu</a:t>
            </a:r>
            <a:r>
              <a:rPr lang="en-US" sz="2600" b="1" i="1" dirty="0">
                <a:latin typeface="Calibri" panose="020F0502020204030204" pitchFamily="34" charset="0"/>
                <a:ea typeface="Calibri" panose="020F0502020204030204" pitchFamily="34" charset="0"/>
                <a:cs typeface="Calibri" panose="020F0502020204030204" pitchFamily="34" charset="0"/>
                <a:sym typeface="Calibri (MS) Bold"/>
              </a:rPr>
              <a:t> din </a:t>
            </a:r>
            <a:r>
              <a:rPr lang="en-US" sz="2600" b="1" i="1" dirty="0" err="1">
                <a:latin typeface="Calibri" panose="020F0502020204030204" pitchFamily="34" charset="0"/>
                <a:ea typeface="Calibri" panose="020F0502020204030204" pitchFamily="34" charset="0"/>
                <a:cs typeface="Calibri" panose="020F0502020204030204" pitchFamily="34" charset="0"/>
                <a:sym typeface="Calibri (MS) Bold"/>
              </a:rPr>
              <a:t>România</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endParaRPr lang="ro-RO" sz="2600" dirty="0">
              <a:latin typeface="Calibri" panose="020F0502020204030204" pitchFamily="34" charset="0"/>
              <a:ea typeface="Calibri" panose="020F0502020204030204" pitchFamily="34" charset="0"/>
              <a:cs typeface="Calibri" panose="020F0502020204030204" pitchFamily="34" charset="0"/>
              <a:sym typeface="Calibri (MS) Bold"/>
            </a:endParaRPr>
          </a:p>
          <a:p>
            <a:pPr algn="just"/>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evidențiază</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un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tablou</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cuprinzator</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pe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alocuri</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600" dirty="0" err="1">
                <a:latin typeface="Calibri" panose="020F0502020204030204" pitchFamily="34" charset="0"/>
                <a:ea typeface="Calibri" panose="020F0502020204030204" pitchFamily="34" charset="0"/>
                <a:cs typeface="Calibri" panose="020F0502020204030204" pitchFamily="34" charset="0"/>
                <a:sym typeface="Calibri (MS) Bold"/>
              </a:rPr>
              <a:t>alarmant</a:t>
            </a:r>
            <a:r>
              <a:rPr lang="en-US" sz="2600" dirty="0">
                <a:latin typeface="Calibri" panose="020F0502020204030204" pitchFamily="34" charset="0"/>
                <a:ea typeface="Calibri" panose="020F0502020204030204" pitchFamily="34" charset="0"/>
                <a:cs typeface="Calibri" panose="020F0502020204030204" pitchFamily="34" charset="0"/>
                <a:sym typeface="Calibri (MS) Bold"/>
              </a:rPr>
              <a:t>.</a:t>
            </a:r>
            <a:r>
              <a:rPr lang="ro-RO" sz="2600" dirty="0">
                <a:latin typeface="Calibri" panose="020F0502020204030204" pitchFamily="34" charset="0"/>
                <a:ea typeface="Calibri" panose="020F0502020204030204" pitchFamily="34" charset="0"/>
                <a:cs typeface="Calibri" panose="020F0502020204030204" pitchFamily="34" charset="0"/>
                <a:sym typeface="Calibri (MS) Bold"/>
              </a:rPr>
              <a:t> </a:t>
            </a:r>
          </a:p>
          <a:p>
            <a:pPr algn="just"/>
            <a:r>
              <a:rPr lang="ro-RO" sz="2600" dirty="0">
                <a:latin typeface="Calibri" panose="020F0502020204030204" pitchFamily="34" charset="0"/>
                <a:ea typeface="Calibri" panose="020F0502020204030204" pitchFamily="34" charset="0"/>
                <a:cs typeface="Calibri" panose="020F0502020204030204" pitchFamily="34" charset="0"/>
                <a:sym typeface="Calibri (MS) Bold"/>
              </a:rPr>
              <a:t>	</a:t>
            </a:r>
            <a:r>
              <a:rPr lang="ro-RO" sz="2600" dirty="0">
                <a:latin typeface="Calibri" panose="020F0502020204030204" pitchFamily="34" charset="0"/>
                <a:ea typeface="Calibri" panose="020F0502020204030204" pitchFamily="34" charset="0"/>
                <a:cs typeface="Calibri" panose="020F0502020204030204" pitchFamily="34" charset="0"/>
              </a:rPr>
              <a:t>Concluzia acestei analize arată că, </a:t>
            </a:r>
            <a:r>
              <a:rPr lang="en-GB" sz="2600" dirty="0" err="1">
                <a:latin typeface="Calibri" panose="020F0502020204030204" pitchFamily="34" charset="0"/>
                <a:ea typeface="Calibri" panose="020F0502020204030204" pitchFamily="34" charset="0"/>
                <a:cs typeface="Calibri" panose="020F0502020204030204" pitchFamily="34" charset="0"/>
              </a:rPr>
              <a:t>elevii</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gimnaziu</a:t>
            </a:r>
            <a:r>
              <a:rPr lang="en-GB" sz="2600" dirty="0">
                <a:latin typeface="Calibri" panose="020F0502020204030204" pitchFamily="34" charset="0"/>
                <a:ea typeface="Calibri" panose="020F0502020204030204" pitchFamily="34" charset="0"/>
                <a:cs typeface="Calibri" panose="020F0502020204030204" pitchFamily="34" charset="0"/>
              </a:rPr>
              <a:t> se </a:t>
            </a:r>
            <a:r>
              <a:rPr lang="en-GB" sz="2600" dirty="0" err="1">
                <a:latin typeface="Calibri" panose="020F0502020204030204" pitchFamily="34" charset="0"/>
                <a:ea typeface="Calibri" panose="020F0502020204030204" pitchFamily="34" charset="0"/>
                <a:cs typeface="Calibri" panose="020F0502020204030204" pitchFamily="34" charset="0"/>
              </a:rPr>
              <a:t>confruntă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frecvent</a:t>
            </a:r>
            <a:r>
              <a:rPr lang="en-GB" sz="2600" dirty="0">
                <a:latin typeface="Calibri" panose="020F0502020204030204" pitchFamily="34" charset="0"/>
                <a:ea typeface="Calibri" panose="020F0502020204030204" pitchFamily="34" charset="0"/>
                <a:cs typeface="Calibri" panose="020F0502020204030204" pitchFamily="34" charset="0"/>
              </a:rPr>
              <a:t> cu </a:t>
            </a:r>
            <a:r>
              <a:rPr lang="en-GB" sz="2600" dirty="0" err="1">
                <a:latin typeface="Calibri" panose="020F0502020204030204" pitchFamily="34" charset="0"/>
                <a:ea typeface="Calibri" panose="020F0502020204030204" pitchFamily="34" charset="0"/>
                <a:cs typeface="Calibri" panose="020F0502020204030204" pitchFamily="34" charset="0"/>
              </a:rPr>
              <a:t>stări</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disconfort</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emoțional</a:t>
            </a:r>
            <a:r>
              <a:rPr lang="en-GB" sz="2600" dirty="0">
                <a:latin typeface="Calibri" panose="020F0502020204030204" pitchFamily="34" charset="0"/>
                <a:ea typeface="Calibri" panose="020F0502020204030204" pitchFamily="34" charset="0"/>
                <a:cs typeface="Calibri" panose="020F0502020204030204" pitchFamily="34" charset="0"/>
              </a:rPr>
              <a:t>, precum </a:t>
            </a:r>
            <a:r>
              <a:rPr lang="en-GB" sz="2600" dirty="0" err="1">
                <a:latin typeface="Calibri" panose="020F0502020204030204" pitchFamily="34" charset="0"/>
                <a:ea typeface="Calibri" panose="020F0502020204030204" pitchFamily="34" charset="0"/>
                <a:cs typeface="Calibri" panose="020F0502020204030204" pitchFamily="34" charset="0"/>
              </a:rPr>
              <a:t>anxietate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nefericire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singurătate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sau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timiditate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comportamentele</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risc</a:t>
            </a:r>
            <a:r>
              <a:rPr lang="en-GB" sz="2600" dirty="0">
                <a:latin typeface="Calibri" panose="020F0502020204030204" pitchFamily="34" charset="0"/>
                <a:ea typeface="Calibri" panose="020F0502020204030204" pitchFamily="34" charset="0"/>
                <a:cs typeface="Calibri" panose="020F0502020204030204" pitchFamily="34" charset="0"/>
              </a:rPr>
              <a:t> – </a:t>
            </a:r>
            <a:r>
              <a:rPr lang="en-GB" sz="2600" dirty="0" err="1">
                <a:latin typeface="Calibri" panose="020F0502020204030204" pitchFamily="34" charset="0"/>
                <a:ea typeface="Calibri" panose="020F0502020204030204" pitchFamily="34" charset="0"/>
                <a:cs typeface="Calibri" panose="020F0502020204030204" pitchFamily="34" charset="0"/>
              </a:rPr>
              <a:t>autovătămarea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consumul</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alcool</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sau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substanțe</a:t>
            </a:r>
            <a:r>
              <a:rPr lang="en-GB" sz="2600" dirty="0">
                <a:latin typeface="Calibri" panose="020F0502020204030204" pitchFamily="34" charset="0"/>
                <a:ea typeface="Calibri" panose="020F0502020204030204" pitchFamily="34" charset="0"/>
                <a:cs typeface="Calibri" panose="020F0502020204030204" pitchFamily="34" charset="0"/>
              </a:rPr>
              <a:t> – sunt </a:t>
            </a:r>
            <a:r>
              <a:rPr lang="en-GB" sz="2600" dirty="0" err="1">
                <a:latin typeface="Calibri" panose="020F0502020204030204" pitchFamily="34" charset="0"/>
                <a:ea typeface="Calibri" panose="020F0502020204030204" pitchFamily="34" charset="0"/>
                <a:cs typeface="Calibri" panose="020F0502020204030204" pitchFamily="34" charset="0"/>
              </a:rPr>
              <a:t>semnalate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într</a:t>
            </a:r>
            <a:r>
              <a:rPr lang="en-GB" sz="2600" dirty="0">
                <a:latin typeface="Calibri" panose="020F0502020204030204" pitchFamily="34" charset="0"/>
                <a:ea typeface="Calibri" panose="020F0502020204030204" pitchFamily="34" charset="0"/>
                <a:cs typeface="Calibri" panose="020F0502020204030204" pitchFamily="34" charset="0"/>
              </a:rPr>
              <a:t>-o </a:t>
            </a:r>
            <a:r>
              <a:rPr lang="en-GB" sz="2600" dirty="0" err="1">
                <a:latin typeface="Calibri" panose="020F0502020204030204" pitchFamily="34" charset="0"/>
                <a:ea typeface="Calibri" panose="020F0502020204030204" pitchFamily="34" charset="0"/>
                <a:cs typeface="Calibri" panose="020F0502020204030204" pitchFamily="34" charset="0"/>
              </a:rPr>
              <a:t>proporție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îngrijorătoare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iar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sprijinul</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acordat</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elevilor</a:t>
            </a:r>
            <a:r>
              <a:rPr lang="en-GB" sz="2600" dirty="0">
                <a:latin typeface="Calibri" panose="020F0502020204030204" pitchFamily="34" charset="0"/>
                <a:ea typeface="Calibri" panose="020F0502020204030204" pitchFamily="34" charset="0"/>
                <a:cs typeface="Calibri" panose="020F0502020204030204" pitchFamily="34" charset="0"/>
              </a:rPr>
              <a:t> cu </a:t>
            </a:r>
            <a:r>
              <a:rPr lang="en-GB" sz="2600" dirty="0" err="1">
                <a:latin typeface="Calibri" panose="020F0502020204030204" pitchFamily="34" charset="0"/>
                <a:ea typeface="Calibri" panose="020F0502020204030204" pitchFamily="34" charset="0"/>
                <a:cs typeface="Calibri" panose="020F0502020204030204" pitchFamily="34" charset="0"/>
              </a:rPr>
              <a:t>dificultăți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psiho-emoționale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rămâne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fragmentar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insuficient</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lipsa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unor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proceduri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clare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obligații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reciproce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mecanisme</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urmărire</a:t>
            </a:r>
            <a:r>
              <a:rPr lang="en-GB" sz="2600" dirty="0">
                <a:latin typeface="Calibri" panose="020F0502020204030204" pitchFamily="34" charset="0"/>
                <a:ea typeface="Calibri" panose="020F0502020204030204" pitchFamily="34" charset="0"/>
                <a:cs typeface="Calibri" panose="020F0502020204030204" pitchFamily="34" charset="0"/>
              </a:rPr>
              <a:t> a </a:t>
            </a:r>
            <a:r>
              <a:rPr lang="en-GB" sz="2600" dirty="0" err="1">
                <a:latin typeface="Calibri" panose="020F0502020204030204" pitchFamily="34" charset="0"/>
                <a:ea typeface="Calibri" panose="020F0502020204030204" pitchFamily="34" charset="0"/>
                <a:cs typeface="Calibri" panose="020F0502020204030204" pitchFamily="34" charset="0"/>
              </a:rPr>
              <a:t>intervențiilor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Școala</a:t>
            </a:r>
            <a:r>
              <a:rPr lang="en-GB" sz="2600" dirty="0">
                <a:latin typeface="Calibri" panose="020F0502020204030204" pitchFamily="34" charset="0"/>
                <a:ea typeface="Calibri" panose="020F0502020204030204" pitchFamily="34" charset="0"/>
                <a:cs typeface="Calibri" panose="020F0502020204030204" pitchFamily="34" charset="0"/>
              </a:rPr>
              <a:t> nu </a:t>
            </a:r>
            <a:r>
              <a:rPr lang="en-GB" sz="2600" dirty="0" err="1">
                <a:latin typeface="Calibri" panose="020F0502020204030204" pitchFamily="34" charset="0"/>
                <a:ea typeface="Calibri" panose="020F0502020204030204" pitchFamily="34" charset="0"/>
                <a:cs typeface="Calibri" panose="020F0502020204030204" pitchFamily="34" charset="0"/>
              </a:rPr>
              <a:t>este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percepută</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toți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elevii</a:t>
            </a:r>
            <a:r>
              <a:rPr lang="en-GB" sz="2600" dirty="0">
                <a:latin typeface="Calibri" panose="020F0502020204030204" pitchFamily="34" charset="0"/>
                <a:ea typeface="Calibri" panose="020F0502020204030204" pitchFamily="34" charset="0"/>
                <a:cs typeface="Calibri" panose="020F0502020204030204" pitchFamily="34" charset="0"/>
              </a:rPr>
              <a:t> ca un </a:t>
            </a:r>
            <a:r>
              <a:rPr lang="en-GB" sz="2600" dirty="0" err="1">
                <a:latin typeface="Calibri" panose="020F0502020204030204" pitchFamily="34" charset="0"/>
                <a:ea typeface="Calibri" panose="020F0502020204030204" pitchFamily="34" charset="0"/>
                <a:cs typeface="Calibri" panose="020F0502020204030204" pitchFamily="34" charset="0"/>
              </a:rPr>
              <a:t>spațiu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sigur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incluziv</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Sentimentul</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nesiguranță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este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alimentat</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relațiile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tensionate</a:t>
            </a:r>
            <a:r>
              <a:rPr lang="en-GB" sz="2600" dirty="0">
                <a:latin typeface="Calibri" panose="020F0502020204030204" pitchFamily="34" charset="0"/>
                <a:ea typeface="Calibri" panose="020F0502020204030204" pitchFamily="34" charset="0"/>
                <a:cs typeface="Calibri" panose="020F0502020204030204" pitchFamily="34" charset="0"/>
              </a:rPr>
              <a:t> cu </a:t>
            </a:r>
            <a:r>
              <a:rPr lang="en-GB" sz="2600" dirty="0" err="1">
                <a:latin typeface="Calibri" panose="020F0502020204030204" pitchFamily="34" charset="0"/>
                <a:ea typeface="Calibri" panose="020F0502020204030204" pitchFamily="34" charset="0"/>
                <a:cs typeface="Calibri" panose="020F0502020204030204" pitchFamily="34" charset="0"/>
              </a:rPr>
              <a:t>colegii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sau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profesorii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experiențele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frecvente</a:t>
            </a:r>
            <a:r>
              <a:rPr lang="en-GB" sz="2600" dirty="0">
                <a:latin typeface="Calibri" panose="020F0502020204030204" pitchFamily="34" charset="0"/>
                <a:ea typeface="Calibri" panose="020F0502020204030204" pitchFamily="34" charset="0"/>
                <a:cs typeface="Calibri" panose="020F0502020204030204" pitchFamily="34" charset="0"/>
              </a:rPr>
              <a:t> de bullying, </a:t>
            </a:r>
            <a:r>
              <a:rPr lang="en-GB" sz="2600" dirty="0" err="1">
                <a:latin typeface="Calibri" panose="020F0502020204030204" pitchFamily="34" charset="0"/>
                <a:ea typeface="Calibri" panose="020F0502020204030204" pitchFamily="34" charset="0"/>
                <a:cs typeface="Calibri" panose="020F0502020204030204" pitchFamily="34" charset="0"/>
              </a:rPr>
              <a:t>etichetare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excludere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sau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presiune</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grup</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Elevii</a:t>
            </a:r>
            <a:r>
              <a:rPr lang="en-GB" sz="2600" dirty="0">
                <a:latin typeface="Calibri" panose="020F0502020204030204" pitchFamily="34" charset="0"/>
                <a:ea typeface="Calibri" panose="020F0502020204030204" pitchFamily="34" charset="0"/>
                <a:cs typeface="Calibri" panose="020F0502020204030204" pitchFamily="34" charset="0"/>
              </a:rPr>
              <a:t> din </a:t>
            </a:r>
            <a:r>
              <a:rPr lang="en-GB" sz="2600" dirty="0" err="1">
                <a:latin typeface="Calibri" panose="020F0502020204030204" pitchFamily="34" charset="0"/>
                <a:ea typeface="Calibri" panose="020F0502020204030204" pitchFamily="34" charset="0"/>
                <a:cs typeface="Calibri" panose="020F0502020204030204" pitchFamily="34" charset="0"/>
              </a:rPr>
              <a:t>mediul</a:t>
            </a:r>
            <a:r>
              <a:rPr lang="en-GB" sz="2600" dirty="0">
                <a:latin typeface="Calibri" panose="020F0502020204030204" pitchFamily="34" charset="0"/>
                <a:ea typeface="Calibri" panose="020F0502020204030204" pitchFamily="34" charset="0"/>
                <a:cs typeface="Calibri" panose="020F0502020204030204" pitchFamily="34" charset="0"/>
              </a:rPr>
              <a:t> rural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cei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proveniți</a:t>
            </a:r>
            <a:r>
              <a:rPr lang="en-GB" sz="2600" dirty="0">
                <a:latin typeface="Calibri" panose="020F0502020204030204" pitchFamily="34" charset="0"/>
                <a:ea typeface="Calibri" panose="020F0502020204030204" pitchFamily="34" charset="0"/>
                <a:cs typeface="Calibri" panose="020F0502020204030204" pitchFamily="34" charset="0"/>
              </a:rPr>
              <a:t> din </a:t>
            </a:r>
            <a:r>
              <a:rPr lang="en-GB" sz="2600" dirty="0" err="1">
                <a:latin typeface="Calibri" panose="020F0502020204030204" pitchFamily="34" charset="0"/>
                <a:ea typeface="Calibri" panose="020F0502020204030204" pitchFamily="34" charset="0"/>
                <a:cs typeface="Calibri" panose="020F0502020204030204" pitchFamily="34" charset="0"/>
              </a:rPr>
              <a:t>medii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dezavantajate</a:t>
            </a:r>
            <a:r>
              <a:rPr lang="en-GB" sz="2600" dirty="0">
                <a:latin typeface="Calibri" panose="020F0502020204030204" pitchFamily="34" charset="0"/>
                <a:ea typeface="Calibri" panose="020F0502020204030204" pitchFamily="34" charset="0"/>
                <a:cs typeface="Calibri" panose="020F0502020204030204" pitchFamily="34" charset="0"/>
              </a:rPr>
              <a:t> socio-economic sunt </a:t>
            </a:r>
            <a:r>
              <a:rPr lang="en-GB" sz="2600" dirty="0" err="1">
                <a:latin typeface="Calibri" panose="020F0502020204030204" pitchFamily="34" charset="0"/>
                <a:ea typeface="Calibri" panose="020F0502020204030204" pitchFamily="34" charset="0"/>
                <a:cs typeface="Calibri" panose="020F0502020204030204" pitchFamily="34" charset="0"/>
              </a:rPr>
              <a:t>expuși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unui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risc</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mai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ridicat</a:t>
            </a:r>
            <a:r>
              <a:rPr lang="en-GB" sz="2600" dirty="0">
                <a:latin typeface="Calibri" panose="020F0502020204030204" pitchFamily="34" charset="0"/>
                <a:ea typeface="Calibri" panose="020F0502020204030204" pitchFamily="34" charset="0"/>
                <a:cs typeface="Calibri" panose="020F0502020204030204" pitchFamily="34" charset="0"/>
              </a:rPr>
              <a:t> de bullying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cyberbullying, </a:t>
            </a:r>
            <a:r>
              <a:rPr lang="en-GB" sz="2600" dirty="0" err="1">
                <a:latin typeface="Calibri" panose="020F0502020204030204" pitchFamily="34" charset="0"/>
                <a:ea typeface="Calibri" panose="020F0502020204030204" pitchFamily="34" charset="0"/>
                <a:cs typeface="Calibri" panose="020F0502020204030204" pitchFamily="34" charset="0"/>
              </a:rPr>
              <a:t>ceea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accentuează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nevoia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unor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măsuri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diferențiate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adaptate</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sprijin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intervenție</a:t>
            </a:r>
            <a:r>
              <a:rPr lang="en-GB" sz="2600" dirty="0">
                <a:latin typeface="Calibri" panose="020F0502020204030204" pitchFamily="34" charset="0"/>
                <a:ea typeface="Calibri" panose="020F0502020204030204" pitchFamily="34" charset="0"/>
                <a:cs typeface="Calibri" panose="020F0502020204030204" pitchFamily="34" charset="0"/>
              </a:rPr>
              <a:t>.</a:t>
            </a:r>
            <a:r>
              <a:rPr lang="ro-RO" sz="2600" dirty="0">
                <a:latin typeface="Calibri" panose="020F0502020204030204" pitchFamily="34" charset="0"/>
                <a:ea typeface="Calibri" panose="020F0502020204030204" pitchFamily="34" charset="0"/>
                <a:cs typeface="Calibri" panose="020F0502020204030204" pitchFamily="34" charset="0"/>
                <a:sym typeface="Calibri (MS) Bold"/>
              </a:rPr>
              <a:t> </a:t>
            </a:r>
            <a:endParaRPr lang="en-US" sz="2600" dirty="0">
              <a:latin typeface="Calibri" panose="020F0502020204030204" pitchFamily="34" charset="0"/>
              <a:ea typeface="Calibri" panose="020F0502020204030204" pitchFamily="34" charset="0"/>
              <a:cs typeface="Calibri" panose="020F0502020204030204" pitchFamily="34" charset="0"/>
              <a:sym typeface="Calibri (MS) Bold"/>
            </a:endParaRPr>
          </a:p>
        </p:txBody>
      </p:sp>
      <p:sp>
        <p:nvSpPr>
          <p:cNvPr id="14" name="TextBox 13">
            <a:extLst>
              <a:ext uri="{FF2B5EF4-FFF2-40B4-BE49-F238E27FC236}">
                <a16:creationId xmlns:a16="http://schemas.microsoft.com/office/drawing/2014/main" id="{D008A378-3DE0-4384-BB6E-20D3EA6A7945}"/>
              </a:ext>
            </a:extLst>
          </p:cNvPr>
          <p:cNvSpPr txBox="1"/>
          <p:nvPr/>
        </p:nvSpPr>
        <p:spPr>
          <a:xfrm>
            <a:off x="1999679" y="6313040"/>
            <a:ext cx="15239514" cy="3554819"/>
          </a:xfrm>
          <a:prstGeom prst="rect">
            <a:avLst/>
          </a:prstGeom>
          <a:noFill/>
        </p:spPr>
        <p:txBody>
          <a:bodyPr wrap="square" rtlCol="0">
            <a:spAutoFit/>
          </a:bodyPr>
          <a:lstStyle/>
          <a:p>
            <a:pPr algn="just"/>
            <a:r>
              <a:rPr lang="ro-RO" sz="2700" dirty="0">
                <a:latin typeface="Calibri" panose="020F0502020204030204" pitchFamily="34" charset="0"/>
                <a:ea typeface="Calibri" panose="020F0502020204030204" pitchFamily="34" charset="0"/>
                <a:cs typeface="Calibri" panose="020F0502020204030204" pitchFamily="34" charset="0"/>
              </a:rPr>
              <a:t>	</a:t>
            </a:r>
            <a:r>
              <a:rPr lang="en-GB" sz="2700" dirty="0"/>
              <a:t> </a:t>
            </a:r>
            <a:r>
              <a:rPr lang="en-GB" sz="2600" dirty="0" err="1">
                <a:latin typeface="Calibri" panose="020F0502020204030204" pitchFamily="34" charset="0"/>
                <a:ea typeface="Calibri" panose="020F0502020204030204" pitchFamily="34" charset="0"/>
                <a:cs typeface="Calibri" panose="020F0502020204030204" pitchFamily="34" charset="0"/>
              </a:rPr>
              <a:t>Analiza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datelor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privind</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utilizarea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tehnologiilor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digitale</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către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elevii</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gimnaziu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arată</a:t>
            </a:r>
            <a:r>
              <a:rPr lang="en-GB" sz="2600" dirty="0">
                <a:latin typeface="Calibri" panose="020F0502020204030204" pitchFamily="34" charset="0"/>
                <a:ea typeface="Calibri" panose="020F0502020204030204" pitchFamily="34" charset="0"/>
                <a:cs typeface="Calibri" panose="020F0502020204030204" pitchFamily="34" charset="0"/>
              </a:rPr>
              <a:t> o </a:t>
            </a:r>
            <a:r>
              <a:rPr lang="en-GB" sz="2600" dirty="0" err="1">
                <a:latin typeface="Calibri" panose="020F0502020204030204" pitchFamily="34" charset="0"/>
                <a:ea typeface="Calibri" panose="020F0502020204030204" pitchFamily="34" charset="0"/>
                <a:cs typeface="Calibri" panose="020F0502020204030204" pitchFamily="34" charset="0"/>
              </a:rPr>
              <a:t>prezență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ridicată</a:t>
            </a:r>
            <a:r>
              <a:rPr lang="en-GB" sz="2600" dirty="0">
                <a:latin typeface="Calibri" panose="020F0502020204030204" pitchFamily="34" charset="0"/>
                <a:ea typeface="Calibri" panose="020F0502020204030204" pitchFamily="34" charset="0"/>
                <a:cs typeface="Calibri" panose="020F0502020204030204" pitchFamily="34" charset="0"/>
              </a:rPr>
              <a:t> a </a:t>
            </a:r>
            <a:r>
              <a:rPr lang="en-GB" sz="2600" dirty="0" err="1">
                <a:latin typeface="Calibri" panose="020F0502020204030204" pitchFamily="34" charset="0"/>
                <a:ea typeface="Calibri" panose="020F0502020204030204" pitchFamily="34" charset="0"/>
                <a:cs typeface="Calibri" panose="020F0502020204030204" pitchFamily="34" charset="0"/>
              </a:rPr>
              <a:t>tehnologiei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viața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cotidiană</a:t>
            </a:r>
            <a:r>
              <a:rPr lang="en-GB" sz="2600" dirty="0">
                <a:latin typeface="Calibri" panose="020F0502020204030204" pitchFamily="34" charset="0"/>
                <a:ea typeface="Calibri" panose="020F0502020204030204" pitchFamily="34" charset="0"/>
                <a:cs typeface="Calibri" panose="020F0502020204030204" pitchFamily="34" charset="0"/>
              </a:rPr>
              <a:t> a </a:t>
            </a:r>
            <a:r>
              <a:rPr lang="en-GB" sz="2600" dirty="0" err="1">
                <a:latin typeface="Calibri" panose="020F0502020204030204" pitchFamily="34" charset="0"/>
                <a:ea typeface="Calibri" panose="020F0502020204030204" pitchFamily="34" charset="0"/>
                <a:cs typeface="Calibri" panose="020F0502020204030204" pitchFamily="34" charset="0"/>
              </a:rPr>
              <a:t>copiilor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însă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absența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unui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cadru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coerent</a:t>
            </a:r>
            <a:r>
              <a:rPr lang="en-GB" sz="2600" dirty="0">
                <a:latin typeface="Calibri" panose="020F0502020204030204" pitchFamily="34" charset="0"/>
                <a:ea typeface="Calibri" panose="020F0502020204030204" pitchFamily="34" charset="0"/>
                <a:cs typeface="Calibri" panose="020F0502020204030204" pitchFamily="34" charset="0"/>
              </a:rPr>
              <a:t> de </a:t>
            </a:r>
            <a:r>
              <a:rPr lang="en-GB" sz="2600" dirty="0" err="1">
                <a:latin typeface="Calibri" panose="020F0502020204030204" pitchFamily="34" charset="0"/>
                <a:ea typeface="Calibri" panose="020F0502020204030204" pitchFamily="34" charset="0"/>
                <a:cs typeface="Calibri" panose="020F0502020204030204" pitchFamily="34" charset="0"/>
              </a:rPr>
              <a:t>reglementare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ghidare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integrare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educațională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aceasta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poate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deveni</a:t>
            </a:r>
            <a:r>
              <a:rPr lang="en-GB" sz="2600" dirty="0">
                <a:latin typeface="Calibri" panose="020F0502020204030204" pitchFamily="34" charset="0"/>
                <a:ea typeface="Calibri" panose="020F0502020204030204" pitchFamily="34" charset="0"/>
                <a:cs typeface="Calibri" panose="020F0502020204030204" pitchFamily="34" charset="0"/>
              </a:rPr>
              <a:t> un factor de </a:t>
            </a:r>
            <a:r>
              <a:rPr lang="en-GB" sz="2600" dirty="0" err="1">
                <a:latin typeface="Calibri" panose="020F0502020204030204" pitchFamily="34" charset="0"/>
                <a:ea typeface="Calibri" panose="020F0502020204030204" pitchFamily="34" charset="0"/>
                <a:cs typeface="Calibri" panose="020F0502020204030204" pitchFamily="34" charset="0"/>
              </a:rPr>
              <a:t>dezechilibru</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Utilizarea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tehnologiei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scop</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educațional</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este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mai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redusă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raport</a:t>
            </a:r>
            <a:r>
              <a:rPr lang="en-GB" sz="2600" dirty="0">
                <a:latin typeface="Calibri" panose="020F0502020204030204" pitchFamily="34" charset="0"/>
                <a:ea typeface="Calibri" panose="020F0502020204030204" pitchFamily="34" charset="0"/>
                <a:cs typeface="Calibri" panose="020F0502020204030204" pitchFamily="34" charset="0"/>
              </a:rPr>
              <a:t> cu </a:t>
            </a:r>
            <a:r>
              <a:rPr lang="en-GB" sz="2600" dirty="0" err="1">
                <a:latin typeface="Calibri" panose="020F0502020204030204" pitchFamily="34" charset="0"/>
                <a:ea typeface="Calibri" panose="020F0502020204030204" pitchFamily="34" charset="0"/>
                <a:cs typeface="Calibri" panose="020F0502020204030204" pitchFamily="34" charset="0"/>
              </a:rPr>
              <a:t>utilizarea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scop</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recreativ</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Elevii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interacționează</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intens</a:t>
            </a:r>
            <a:r>
              <a:rPr lang="en-GB" sz="2600" dirty="0">
                <a:latin typeface="Calibri" panose="020F0502020204030204" pitchFamily="34" charset="0"/>
                <a:ea typeface="Calibri" panose="020F0502020204030204" pitchFamily="34" charset="0"/>
                <a:cs typeface="Calibri" panose="020F0502020204030204" pitchFamily="34" charset="0"/>
              </a:rPr>
              <a:t> cu </a:t>
            </a:r>
            <a:r>
              <a:rPr lang="en-GB" sz="2600" dirty="0" err="1">
                <a:latin typeface="Calibri" panose="020F0502020204030204" pitchFamily="34" charset="0"/>
                <a:ea typeface="Calibri" panose="020F0502020204030204" pitchFamily="34" charset="0"/>
                <a:cs typeface="Calibri" panose="020F0502020204030204" pitchFamily="34" charset="0"/>
              </a:rPr>
              <a:t>mediul</a:t>
            </a:r>
            <a:r>
              <a:rPr lang="en-GB" sz="2600" dirty="0">
                <a:latin typeface="Calibri" panose="020F0502020204030204" pitchFamily="34" charset="0"/>
                <a:ea typeface="Calibri" panose="020F0502020204030204" pitchFamily="34" charset="0"/>
                <a:cs typeface="Calibri" panose="020F0502020204030204" pitchFamily="34" charset="0"/>
              </a:rPr>
              <a:t> digital,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special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afara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școlii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iar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efectele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acestei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expuneri</a:t>
            </a:r>
            <a:r>
              <a:rPr lang="en-GB" sz="2600" dirty="0">
                <a:latin typeface="Calibri" panose="020F0502020204030204" pitchFamily="34" charset="0"/>
                <a:ea typeface="Calibri" panose="020F0502020204030204" pitchFamily="34" charset="0"/>
                <a:cs typeface="Calibri" panose="020F0502020204030204" pitchFamily="34" charset="0"/>
              </a:rPr>
              <a:t> sunt multiple, </a:t>
            </a:r>
            <a:r>
              <a:rPr lang="en-GB" sz="2600" dirty="0" err="1">
                <a:latin typeface="Calibri" panose="020F0502020204030204" pitchFamily="34" charset="0"/>
                <a:ea typeface="Calibri" panose="020F0502020204030204" pitchFamily="34" charset="0"/>
                <a:cs typeface="Calibri" panose="020F0502020204030204" pitchFamily="34" charset="0"/>
              </a:rPr>
              <a:t>uneori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ambivalente</a:t>
            </a:r>
            <a:r>
              <a:rPr lang="en-GB" sz="2600" dirty="0">
                <a:latin typeface="Calibri" panose="020F0502020204030204" pitchFamily="34" charset="0"/>
                <a:ea typeface="Calibri" panose="020F0502020204030204" pitchFamily="34" charset="0"/>
                <a:cs typeface="Calibri" panose="020F0502020204030204" pitchFamily="34" charset="0"/>
              </a:rPr>
              <a:t>, cu </a:t>
            </a:r>
            <a:r>
              <a:rPr lang="en-GB" sz="2600" dirty="0" err="1">
                <a:latin typeface="Calibri" panose="020F0502020204030204" pitchFamily="34" charset="0"/>
                <a:ea typeface="Calibri" panose="020F0502020204030204" pitchFamily="34" charset="0"/>
                <a:cs typeface="Calibri" panose="020F0502020204030204" pitchFamily="34" charset="0"/>
              </a:rPr>
              <a:t>influențe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directe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asupra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stării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lor</a:t>
            </a:r>
            <a:r>
              <a:rPr lang="en-GB" sz="2600" dirty="0">
                <a:latin typeface="Calibri" panose="020F0502020204030204" pitchFamily="34" charset="0"/>
                <a:ea typeface="Calibri" panose="020F0502020204030204" pitchFamily="34" charset="0"/>
                <a:cs typeface="Calibri" panose="020F0502020204030204" pitchFamily="34" charset="0"/>
              </a:rPr>
              <a:t> de bine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asupra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relațiilor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sociale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familiale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mai</a:t>
            </a:r>
            <a:r>
              <a:rPr lang="en-GB" sz="2600" dirty="0">
                <a:latin typeface="Calibri" panose="020F0502020204030204" pitchFamily="34" charset="0"/>
                <a:ea typeface="Calibri" panose="020F0502020204030204" pitchFamily="34" charset="0"/>
                <a:cs typeface="Calibri" panose="020F0502020204030204" pitchFamily="34" charset="0"/>
              </a:rPr>
              <a:t> ales </a:t>
            </a:r>
            <a:r>
              <a:rPr lang="en-GB" sz="2600" dirty="0" err="1">
                <a:latin typeface="Calibri" panose="020F0502020204030204" pitchFamily="34" charset="0"/>
                <a:ea typeface="Calibri" panose="020F0502020204030204" pitchFamily="34" charset="0"/>
                <a:cs typeface="Calibri" panose="020F0502020204030204" pitchFamily="34" charset="0"/>
              </a:rPr>
              <a:t>în</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lipsa</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unor</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intervenții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educaționale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parentale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coerente</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și</a:t>
            </a:r>
            <a:r>
              <a:rPr lang="en-GB" sz="2600" dirty="0">
                <a:latin typeface="Calibri" panose="020F0502020204030204" pitchFamily="34" charset="0"/>
                <a:ea typeface="Calibri" panose="020F0502020204030204" pitchFamily="34" charset="0"/>
                <a:cs typeface="Calibri" panose="020F0502020204030204" pitchFamily="34" charset="0"/>
              </a:rPr>
              <a:t> </a:t>
            </a:r>
            <a:r>
              <a:rPr lang="en-GB" sz="2600" dirty="0" err="1">
                <a:latin typeface="Calibri" panose="020F0502020204030204" pitchFamily="34" charset="0"/>
                <a:ea typeface="Calibri" panose="020F0502020204030204" pitchFamily="34" charset="0"/>
                <a:cs typeface="Calibri" panose="020F0502020204030204" pitchFamily="34" charset="0"/>
              </a:rPr>
              <a:t>constante</a:t>
            </a:r>
            <a:r>
              <a:rPr lang="ro-RO" sz="2600" dirty="0">
                <a:latin typeface="Calibri" panose="020F0502020204030204" pitchFamily="34" charset="0"/>
                <a:ea typeface="Calibri" panose="020F0502020204030204" pitchFamily="34" charset="0"/>
                <a:cs typeface="Calibri" panose="020F0502020204030204" pitchFamily="34" charset="0"/>
              </a:rPr>
              <a:t>.</a:t>
            </a:r>
          </a:p>
          <a:p>
            <a:pPr algn="just"/>
            <a:endParaRPr lang="ro-RO" sz="1400" dirty="0">
              <a:latin typeface="Calibri" panose="020F0502020204030204" pitchFamily="34" charset="0"/>
              <a:ea typeface="Calibri" panose="020F0502020204030204" pitchFamily="34" charset="0"/>
              <a:cs typeface="Calibri" panose="020F0502020204030204" pitchFamily="34" charset="0"/>
            </a:endParaRPr>
          </a:p>
          <a:p>
            <a:pPr algn="just"/>
            <a:r>
              <a:rPr lang="en-GB" sz="1400" dirty="0">
                <a:latin typeface="Calibri" panose="020F0502020204030204" pitchFamily="34" charset="0"/>
                <a:ea typeface="Calibri" panose="020F0502020204030204" pitchFamily="34" charset="0"/>
                <a:cs typeface="Calibri" panose="020F0502020204030204" pitchFamily="34" charset="0"/>
                <a:hlinkClick r:id="rId4"/>
              </a:rPr>
              <a:t>https://www.unicef.org/romania/ro/documents/analiza-st%C4%83rii-de-bine-%C8%99i-s%C4%83n%C4%83t%C4%83%C8%9Bii-mintale-%C3%AEn-r%C3%A2ndul-copiilor-din-%C3%AEnv%C4%83%C8%9B%C4%83m%C3%A2ntul-gimnazial</a:t>
            </a:r>
            <a:endParaRPr lang="ro-RO" sz="1400"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D7964876-FBB0-41A3-9CC3-AC78D4881E64}"/>
              </a:ext>
            </a:extLst>
          </p:cNvPr>
          <p:cNvPicPr>
            <a:picLocks noChangeAspect="1"/>
          </p:cNvPicPr>
          <p:nvPr/>
        </p:nvPicPr>
        <p:blipFill>
          <a:blip r:embed="rId5"/>
          <a:stretch>
            <a:fillRect/>
          </a:stretch>
        </p:blipFill>
        <p:spPr>
          <a:xfrm>
            <a:off x="13030200" y="381029"/>
            <a:ext cx="4395652" cy="2269596"/>
          </a:xfrm>
          <a:prstGeom prst="rect">
            <a:avLst/>
          </a:prstGeom>
        </p:spPr>
      </p:pic>
      <p:sp>
        <p:nvSpPr>
          <p:cNvPr id="13" name="Dreptunghi 12"/>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C4D82EA-5F8C-41C7-B011-A26C1E524AEC}"/>
              </a:ext>
            </a:extLst>
          </p:cNvPr>
          <p:cNvSpPr>
            <a:spLocks noGrp="1"/>
          </p:cNvSpPr>
          <p:nvPr>
            <p:ph type="subTitle" idx="1"/>
          </p:nvPr>
        </p:nvSpPr>
        <p:spPr>
          <a:xfrm>
            <a:off x="1068054" y="2573091"/>
            <a:ext cx="6440910" cy="5140818"/>
          </a:xfrm>
        </p:spPr>
        <p:txBody>
          <a:bodyPr>
            <a:normAutofit fontScale="92500" lnSpcReduction="10000"/>
          </a:bodyPr>
          <a:lstStyle/>
          <a:p>
            <a:pPr algn="just"/>
            <a:r>
              <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b="1" i="1" dirty="0" err="1">
                <a:solidFill>
                  <a:schemeClr val="tx1"/>
                </a:solidFill>
                <a:latin typeface="Calibri" panose="020F0502020204030204" pitchFamily="34" charset="0"/>
                <a:ea typeface="Calibri" panose="020F0502020204030204" pitchFamily="34" charset="0"/>
                <a:cs typeface="Calibri" panose="020F0502020204030204" pitchFamily="34" charset="0"/>
              </a:rPr>
              <a:t>Intervențiile</a:t>
            </a:r>
            <a:r>
              <a:rPr lang="en-GB" sz="2700" b="1" i="1" dirty="0">
                <a:solidFill>
                  <a:schemeClr val="tx1"/>
                </a:solidFill>
                <a:latin typeface="Calibri" panose="020F0502020204030204" pitchFamily="34" charset="0"/>
                <a:ea typeface="Calibri" panose="020F0502020204030204" pitchFamily="34" charset="0"/>
                <a:cs typeface="Calibri" panose="020F0502020204030204" pitchFamily="34" charset="0"/>
              </a:rPr>
              <a:t> de </a:t>
            </a:r>
            <a:r>
              <a:rPr lang="en-GB" sz="2700" b="1" i="1" dirty="0" err="1">
                <a:solidFill>
                  <a:schemeClr val="tx1"/>
                </a:solidFill>
                <a:latin typeface="Calibri" panose="020F0502020204030204" pitchFamily="34" charset="0"/>
                <a:ea typeface="Calibri" panose="020F0502020204030204" pitchFamily="34" charset="0"/>
                <a:cs typeface="Calibri" panose="020F0502020204030204" pitchFamily="34" charset="0"/>
              </a:rPr>
              <a:t>promovare</a:t>
            </a:r>
            <a:r>
              <a:rPr lang="en-GB" sz="2700" b="1" i="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b="1" i="1" dirty="0" err="1">
                <a:solidFill>
                  <a:schemeClr val="tx1"/>
                </a:solidFill>
                <a:latin typeface="Calibri" panose="020F0502020204030204" pitchFamily="34" charset="0"/>
                <a:ea typeface="Calibri" panose="020F0502020204030204" pitchFamily="34" charset="0"/>
                <a:cs typeface="Calibri" panose="020F0502020204030204" pitchFamily="34" charset="0"/>
              </a:rPr>
              <a:t>și</a:t>
            </a:r>
            <a:r>
              <a:rPr lang="en-GB" sz="2700" b="1" i="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b="1" i="1" dirty="0" err="1">
                <a:solidFill>
                  <a:schemeClr val="tx1"/>
                </a:solidFill>
                <a:latin typeface="Calibri" panose="020F0502020204030204" pitchFamily="34" charset="0"/>
                <a:ea typeface="Calibri" panose="020F0502020204030204" pitchFamily="34" charset="0"/>
                <a:cs typeface="Calibri" panose="020F0502020204030204" pitchFamily="34" charset="0"/>
              </a:rPr>
              <a:t>prevenire</a:t>
            </a:r>
            <a:r>
              <a:rPr lang="en-GB" sz="2700" b="1" i="1" dirty="0">
                <a:solidFill>
                  <a:schemeClr val="tx1"/>
                </a:solidFill>
                <a:latin typeface="Calibri" panose="020F0502020204030204" pitchFamily="34" charset="0"/>
                <a:ea typeface="Calibri" panose="020F0502020204030204" pitchFamily="34" charset="0"/>
                <a:cs typeface="Calibri" panose="020F0502020204030204" pitchFamily="34" charset="0"/>
              </a:rPr>
              <a:t> a </a:t>
            </a:r>
            <a:r>
              <a:rPr lang="en-GB" sz="2700" b="1" i="1" dirty="0" err="1">
                <a:solidFill>
                  <a:schemeClr val="tx1"/>
                </a:solidFill>
                <a:latin typeface="Calibri" panose="020F0502020204030204" pitchFamily="34" charset="0"/>
                <a:ea typeface="Calibri" panose="020F0502020204030204" pitchFamily="34" charset="0"/>
                <a:cs typeface="Calibri" panose="020F0502020204030204" pitchFamily="34" charset="0"/>
              </a:rPr>
              <a:t>sănătății</a:t>
            </a:r>
            <a:r>
              <a:rPr lang="en-GB" sz="2700" b="1" i="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b="1" i="1" dirty="0" err="1">
                <a:solidFill>
                  <a:schemeClr val="tx1"/>
                </a:solidFill>
                <a:latin typeface="Calibri" panose="020F0502020204030204" pitchFamily="34" charset="0"/>
                <a:ea typeface="Calibri" panose="020F0502020204030204" pitchFamily="34" charset="0"/>
                <a:cs typeface="Calibri" panose="020F0502020204030204" pitchFamily="34" charset="0"/>
              </a:rPr>
              <a:t>mintale</a:t>
            </a:r>
            <a:r>
              <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rPr>
              <a:t>, conform OMS,</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vizează</a:t>
            </a:r>
            <a:r>
              <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457200" indent="-457200" algn="just">
              <a:buFont typeface="Wingdings" panose="05000000000000000000" pitchFamily="2" charset="2"/>
              <a:buChar char="ü"/>
            </a:pP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consolidarea</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capacității</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unui</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individ</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de a-</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și</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regla</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emoțiile</a:t>
            </a:r>
            <a:endPar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Wingdings" panose="05000000000000000000" pitchFamily="2" charset="2"/>
              <a:buChar char="ü"/>
            </a:pP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îmbunătățirea</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alternativelor</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la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comportamentele</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care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implică</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asumarea</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de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riscuri</a:t>
            </a:r>
            <a:endPar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Wingdings" panose="05000000000000000000" pitchFamily="2" charset="2"/>
              <a:buChar char="ü"/>
            </a:pP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dezvoltarea</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rezilienței</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pentru</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gestionarea</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situațiilor</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dificile</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și</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adversității</a:t>
            </a:r>
            <a:endPar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Wingdings" panose="05000000000000000000" pitchFamily="2" charset="2"/>
              <a:buChar char="ü"/>
            </a:pP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promovarea</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unor</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medii</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sociale</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și</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rețelelor</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sociale</a:t>
            </a:r>
            <a: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t> de </a:t>
            </a:r>
            <a:r>
              <a:rPr lang="en-GB" sz="2700" dirty="0" err="1">
                <a:solidFill>
                  <a:schemeClr val="tx1"/>
                </a:solidFill>
                <a:latin typeface="Calibri" panose="020F0502020204030204" pitchFamily="34" charset="0"/>
                <a:ea typeface="Calibri" panose="020F0502020204030204" pitchFamily="34" charset="0"/>
                <a:cs typeface="Calibri" panose="020F0502020204030204" pitchFamily="34" charset="0"/>
              </a:rPr>
              <a:t>susținere</a:t>
            </a:r>
            <a:endPar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endParaRPr lang="ro-RO" sz="27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a:r>
              <a:rPr lang="ro-RO" sz="1600" u="sng" dirty="0">
                <a:solidFill>
                  <a:schemeClr val="tx1"/>
                </a:solidFill>
                <a:hlinkClick r:id="rId2"/>
              </a:rPr>
              <a:t>https://www.who.int/news-room/fact-sheets/detail/adolescent-mental-health</a:t>
            </a:r>
            <a:endPar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3362DF8-3EFB-4095-8E78-57A5EDE54123}"/>
              </a:ext>
            </a:extLst>
          </p:cNvPr>
          <p:cNvSpPr txBox="1"/>
          <p:nvPr/>
        </p:nvSpPr>
        <p:spPr>
          <a:xfrm>
            <a:off x="12386162" y="1734367"/>
            <a:ext cx="5776912" cy="6863417"/>
          </a:xfrm>
          <a:prstGeom prst="rect">
            <a:avLst/>
          </a:prstGeom>
          <a:noFill/>
        </p:spPr>
        <p:txBody>
          <a:bodyPr wrap="square" rtlCol="0">
            <a:spAutoFit/>
          </a:bodyPr>
          <a:lstStyle/>
          <a:p>
            <a:pPr algn="just"/>
            <a:r>
              <a:rPr lang="en-GB" sz="2400" b="1" i="1" dirty="0" err="1">
                <a:latin typeface="Calibri" panose="020F0502020204030204" pitchFamily="34" charset="0"/>
                <a:ea typeface="Calibri" panose="020F0502020204030204" pitchFamily="34" charset="0"/>
                <a:cs typeface="Calibri" panose="020F0502020204030204" pitchFamily="34" charset="0"/>
              </a:rPr>
              <a:t>Rolul</a:t>
            </a:r>
            <a:r>
              <a:rPr lang="en-GB" sz="2400" b="1" i="1" dirty="0">
                <a:latin typeface="Calibri" panose="020F0502020204030204" pitchFamily="34" charset="0"/>
                <a:ea typeface="Calibri" panose="020F0502020204030204" pitchFamily="34" charset="0"/>
                <a:cs typeface="Calibri" panose="020F0502020204030204" pitchFamily="34" charset="0"/>
              </a:rPr>
              <a:t> </a:t>
            </a:r>
            <a:r>
              <a:rPr lang="en-GB" sz="2400" b="1" i="1" dirty="0" err="1">
                <a:latin typeface="Calibri" panose="020F0502020204030204" pitchFamily="34" charset="0"/>
                <a:ea typeface="Calibri" panose="020F0502020204030204" pitchFamily="34" charset="0"/>
                <a:cs typeface="Calibri" panose="020F0502020204030204" pitchFamily="34" charset="0"/>
              </a:rPr>
              <a:t>adulților</a:t>
            </a:r>
            <a:r>
              <a:rPr lang="en-GB" sz="2400" b="1" i="1" dirty="0">
                <a:latin typeface="Calibri" panose="020F0502020204030204" pitchFamily="34" charset="0"/>
                <a:ea typeface="Calibri" panose="020F0502020204030204" pitchFamily="34" charset="0"/>
                <a:cs typeface="Calibri" panose="020F0502020204030204" pitchFamily="34" charset="0"/>
              </a:rPr>
              <a:t>- </a:t>
            </a:r>
            <a:r>
              <a:rPr lang="en-GB" sz="2400" b="1" i="1" dirty="0" err="1">
                <a:latin typeface="Calibri" panose="020F0502020204030204" pitchFamily="34" charset="0"/>
                <a:ea typeface="Calibri" panose="020F0502020204030204" pitchFamily="34" charset="0"/>
                <a:cs typeface="Calibri" panose="020F0502020204030204" pitchFamily="34" charset="0"/>
              </a:rPr>
              <a:t>părinți</a:t>
            </a:r>
            <a:r>
              <a:rPr lang="en-GB" sz="2400" b="1" i="1" dirty="0">
                <a:latin typeface="Calibri" panose="020F0502020204030204" pitchFamily="34" charset="0"/>
                <a:ea typeface="Calibri" panose="020F0502020204030204" pitchFamily="34" charset="0"/>
                <a:cs typeface="Calibri" panose="020F0502020204030204" pitchFamily="34" charset="0"/>
              </a:rPr>
              <a:t>, </a:t>
            </a:r>
            <a:r>
              <a:rPr lang="en-GB" sz="2400" b="1" i="1" dirty="0" err="1">
                <a:latin typeface="Calibri" panose="020F0502020204030204" pitchFamily="34" charset="0"/>
                <a:ea typeface="Calibri" panose="020F0502020204030204" pitchFamily="34" charset="0"/>
                <a:cs typeface="Calibri" panose="020F0502020204030204" pitchFamily="34" charset="0"/>
              </a:rPr>
              <a:t>profesori</a:t>
            </a:r>
            <a:r>
              <a:rPr lang="en-GB" sz="2400" b="1" i="1" dirty="0">
                <a:latin typeface="Calibri" panose="020F0502020204030204" pitchFamily="34" charset="0"/>
                <a:ea typeface="Calibri" panose="020F0502020204030204" pitchFamily="34" charset="0"/>
                <a:cs typeface="Calibri" panose="020F0502020204030204" pitchFamily="34" charset="0"/>
              </a:rPr>
              <a:t>, </a:t>
            </a:r>
            <a:r>
              <a:rPr lang="en-GB" sz="2400" b="1" i="1" dirty="0" err="1">
                <a:latin typeface="Calibri" panose="020F0502020204030204" pitchFamily="34" charset="0"/>
                <a:ea typeface="Calibri" panose="020F0502020204030204" pitchFamily="34" charset="0"/>
                <a:cs typeface="Calibri" panose="020F0502020204030204" pitchFamily="34" charset="0"/>
              </a:rPr>
              <a:t>educatori</a:t>
            </a:r>
            <a:endParaRPr lang="en-GB" sz="2400" b="1" i="1" dirty="0">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ü"/>
            </a:pPr>
            <a:r>
              <a:rPr lang="en-GB" sz="2400" dirty="0" err="1">
                <a:latin typeface="Calibri" panose="020F0502020204030204" pitchFamily="34" charset="0"/>
                <a:ea typeface="Calibri" panose="020F0502020204030204" pitchFamily="34" charset="0"/>
                <a:cs typeface="Calibri" panose="020F0502020204030204" pitchFamily="34" charset="0"/>
              </a:rPr>
              <a:t>Părinții</a:t>
            </a:r>
            <a:r>
              <a:rPr lang="en-GB" sz="2400" dirty="0">
                <a:latin typeface="Calibri" panose="020F0502020204030204" pitchFamily="34" charset="0"/>
                <a:ea typeface="Calibri" panose="020F0502020204030204" pitchFamily="34" charset="0"/>
                <a:cs typeface="Calibri" panose="020F0502020204030204" pitchFamily="34" charset="0"/>
              </a:rPr>
              <a:t> pot </a:t>
            </a:r>
            <a:r>
              <a:rPr lang="en-GB" sz="2400" dirty="0" err="1">
                <a:latin typeface="Calibri" panose="020F0502020204030204" pitchFamily="34" charset="0"/>
                <a:ea typeface="Calibri" panose="020F0502020204030204" pitchFamily="34" charset="0"/>
                <a:cs typeface="Calibri" panose="020F0502020204030204" pitchFamily="34" charset="0"/>
              </a:rPr>
              <a:t>modela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bunăstarea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emoțională</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și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reziliența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prin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propriul</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comportament</a:t>
            </a:r>
            <a:r>
              <a:rPr lang="en-GB" sz="2400" dirty="0">
                <a:latin typeface="Calibri" panose="020F0502020204030204" pitchFamily="34" charset="0"/>
                <a:ea typeface="Calibri" panose="020F0502020204030204" pitchFamily="34" charset="0"/>
                <a:cs typeface="Calibri" panose="020F0502020204030204" pitchFamily="34" charset="0"/>
              </a:rPr>
              <a:t> – </a:t>
            </a:r>
            <a:r>
              <a:rPr lang="en-GB" sz="2400" dirty="0" err="1">
                <a:latin typeface="Calibri" panose="020F0502020204030204" pitchFamily="34" charset="0"/>
                <a:ea typeface="Calibri" panose="020F0502020204030204" pitchFamily="34" charset="0"/>
                <a:cs typeface="Calibri" panose="020F0502020204030204" pitchFamily="34" charset="0"/>
              </a:rPr>
              <a:t>modul</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în</a:t>
            </a:r>
            <a:r>
              <a:rPr lang="en-GB" sz="2400" dirty="0">
                <a:latin typeface="Calibri" panose="020F0502020204030204" pitchFamily="34" charset="0"/>
                <a:ea typeface="Calibri" panose="020F0502020204030204" pitchFamily="34" charset="0"/>
                <a:cs typeface="Calibri" panose="020F0502020204030204" pitchFamily="34" charset="0"/>
              </a:rPr>
              <a:t> care </a:t>
            </a:r>
            <a:r>
              <a:rPr lang="en-GB" sz="2400" dirty="0" err="1">
                <a:latin typeface="Calibri" panose="020F0502020204030204" pitchFamily="34" charset="0"/>
                <a:ea typeface="Calibri" panose="020F0502020204030204" pitchFamily="34" charset="0"/>
                <a:cs typeface="Calibri" panose="020F0502020204030204" pitchFamily="34" charset="0"/>
              </a:rPr>
              <a:t>gestionează</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situațiile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dificile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disconfortul</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stresul</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relațiile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tensionate</a:t>
            </a:r>
            <a:r>
              <a:rPr lang="en-GB" sz="2400" dirty="0">
                <a:latin typeface="Calibri" panose="020F0502020204030204" pitchFamily="34" charset="0"/>
                <a:ea typeface="Calibri" panose="020F0502020204030204" pitchFamily="34" charset="0"/>
                <a:cs typeface="Calibri" panose="020F0502020204030204" pitchFamily="34" charset="0"/>
              </a:rPr>
              <a:t> etc., </a:t>
            </a:r>
            <a:r>
              <a:rPr lang="en-GB" sz="2400" dirty="0" err="1">
                <a:latin typeface="Calibri" panose="020F0502020204030204" pitchFamily="34" charset="0"/>
                <a:ea typeface="Calibri" panose="020F0502020204030204" pitchFamily="34" charset="0"/>
                <a:cs typeface="Calibri" panose="020F0502020204030204" pitchFamily="34" charset="0"/>
              </a:rPr>
              <a:t>devine</a:t>
            </a:r>
            <a:r>
              <a:rPr lang="en-GB" sz="2400" dirty="0">
                <a:latin typeface="Calibri" panose="020F0502020204030204" pitchFamily="34" charset="0"/>
                <a:ea typeface="Calibri" panose="020F0502020204030204" pitchFamily="34" charset="0"/>
                <a:cs typeface="Calibri" panose="020F0502020204030204" pitchFamily="34" charset="0"/>
              </a:rPr>
              <a:t> un </a:t>
            </a:r>
            <a:r>
              <a:rPr lang="en-GB" sz="2400" dirty="0" err="1">
                <a:latin typeface="Calibri" panose="020F0502020204030204" pitchFamily="34" charset="0"/>
                <a:ea typeface="Calibri" panose="020F0502020204030204" pitchFamily="34" charset="0"/>
                <a:cs typeface="Calibri" panose="020F0502020204030204" pitchFamily="34" charset="0"/>
              </a:rPr>
              <a:t>exemplu</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pentru</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copii</a:t>
            </a:r>
            <a:r>
              <a:rPr lang="en-GB" sz="2400" dirty="0">
                <a:latin typeface="Calibri" panose="020F0502020204030204" pitchFamily="34" charset="0"/>
                <a:ea typeface="Calibri" panose="020F0502020204030204" pitchFamily="34" charset="0"/>
                <a:cs typeface="Calibri" panose="020F0502020204030204" pitchFamily="34" charset="0"/>
              </a:rPr>
              <a:t>.</a:t>
            </a:r>
          </a:p>
          <a:p>
            <a:pPr marL="342900" indent="-342900" algn="just">
              <a:buFont typeface="Wingdings" panose="05000000000000000000" pitchFamily="2" charset="2"/>
              <a:buChar char="ü"/>
            </a:pPr>
            <a:r>
              <a:rPr lang="en-GB" sz="2400" dirty="0" err="1">
                <a:latin typeface="Calibri" panose="020F0502020204030204" pitchFamily="34" charset="0"/>
                <a:ea typeface="Calibri" panose="020F0502020204030204" pitchFamily="34" charset="0"/>
                <a:cs typeface="Calibri" panose="020F0502020204030204" pitchFamily="34" charset="0"/>
              </a:rPr>
              <a:t>Profesorii</a:t>
            </a:r>
            <a:r>
              <a:rPr lang="en-GB" sz="2400" dirty="0">
                <a:latin typeface="Calibri" panose="020F0502020204030204" pitchFamily="34" charset="0"/>
                <a:ea typeface="Calibri" panose="020F0502020204030204" pitchFamily="34" charset="0"/>
                <a:cs typeface="Calibri" panose="020F0502020204030204" pitchFamily="34" charset="0"/>
              </a:rPr>
              <a:t> pot </a:t>
            </a:r>
            <a:r>
              <a:rPr lang="en-GB" sz="2400" dirty="0" err="1">
                <a:latin typeface="Calibri" panose="020F0502020204030204" pitchFamily="34" charset="0"/>
                <a:ea typeface="Calibri" panose="020F0502020204030204" pitchFamily="34" charset="0"/>
                <a:cs typeface="Calibri" panose="020F0502020204030204" pitchFamily="34" charset="0"/>
              </a:rPr>
              <a:t>crea</a:t>
            </a:r>
            <a:r>
              <a:rPr lang="en-GB" sz="2400" dirty="0">
                <a:latin typeface="Calibri" panose="020F0502020204030204" pitchFamily="34" charset="0"/>
                <a:ea typeface="Calibri" panose="020F0502020204030204" pitchFamily="34" charset="0"/>
                <a:cs typeface="Calibri" panose="020F0502020204030204" pitchFamily="34" charset="0"/>
              </a:rPr>
              <a:t> un </a:t>
            </a:r>
            <a:r>
              <a:rPr lang="en-GB" sz="2400" dirty="0" err="1">
                <a:latin typeface="Calibri" panose="020F0502020204030204" pitchFamily="34" charset="0"/>
                <a:ea typeface="Calibri" panose="020F0502020204030204" pitchFamily="34" charset="0"/>
                <a:cs typeface="Calibri" panose="020F0502020204030204" pitchFamily="34" charset="0"/>
              </a:rPr>
              <a:t>mediu</a:t>
            </a:r>
            <a:r>
              <a:rPr lang="en-GB" sz="2400" dirty="0">
                <a:latin typeface="Calibri" panose="020F0502020204030204" pitchFamily="34" charset="0"/>
                <a:ea typeface="Calibri" panose="020F0502020204030204" pitchFamily="34" charset="0"/>
                <a:cs typeface="Calibri" panose="020F0502020204030204" pitchFamily="34" charset="0"/>
              </a:rPr>
              <a:t> de </a:t>
            </a:r>
            <a:r>
              <a:rPr lang="en-GB" sz="2400" dirty="0" err="1">
                <a:latin typeface="Calibri" panose="020F0502020204030204" pitchFamily="34" charset="0"/>
                <a:ea typeface="Calibri" panose="020F0502020204030204" pitchFamily="34" charset="0"/>
                <a:cs typeface="Calibri" panose="020F0502020204030204" pitchFamily="34" charset="0"/>
              </a:rPr>
              <a:t>învățare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sigur</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incluziv</a:t>
            </a:r>
            <a:r>
              <a:rPr lang="en-GB" sz="2400" dirty="0">
                <a:latin typeface="Calibri" panose="020F0502020204030204" pitchFamily="34" charset="0"/>
                <a:ea typeface="Calibri" panose="020F0502020204030204" pitchFamily="34" charset="0"/>
                <a:cs typeface="Calibri" panose="020F0502020204030204" pitchFamily="34" charset="0"/>
              </a:rPr>
              <a:t>, cu feedback </a:t>
            </a:r>
            <a:r>
              <a:rPr lang="en-GB" sz="2400" dirty="0" err="1">
                <a:latin typeface="Calibri" panose="020F0502020204030204" pitchFamily="34" charset="0"/>
                <a:ea typeface="Calibri" panose="020F0502020204030204" pitchFamily="34" charset="0"/>
                <a:cs typeface="Calibri" panose="020F0502020204030204" pitchFamily="34" charset="0"/>
              </a:rPr>
              <a:t>constructiv</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și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susținere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constantă</a:t>
            </a:r>
            <a:r>
              <a:rPr lang="en-GB" sz="2400" dirty="0">
                <a:latin typeface="Calibri" panose="020F0502020204030204" pitchFamily="34" charset="0"/>
                <a:ea typeface="Calibri" panose="020F0502020204030204" pitchFamily="34" charset="0"/>
                <a:cs typeface="Calibri" panose="020F0502020204030204" pitchFamily="34" charset="0"/>
              </a:rPr>
              <a:t>.</a:t>
            </a:r>
          </a:p>
          <a:p>
            <a:pPr marL="342900" indent="-342900" algn="just">
              <a:buFont typeface="Wingdings" panose="05000000000000000000" pitchFamily="2" charset="2"/>
              <a:buChar char="ü"/>
            </a:pPr>
            <a:r>
              <a:rPr lang="en-GB" sz="2400" dirty="0" err="1">
                <a:latin typeface="Calibri" panose="020F0502020204030204" pitchFamily="34" charset="0"/>
                <a:ea typeface="Calibri" panose="020F0502020204030204" pitchFamily="34" charset="0"/>
                <a:cs typeface="Calibri" panose="020F0502020204030204" pitchFamily="34" charset="0"/>
              </a:rPr>
              <a:t>Comunitatea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școala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serviciile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sociale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grupurile</a:t>
            </a:r>
            <a:r>
              <a:rPr lang="en-GB" sz="2400" dirty="0">
                <a:latin typeface="Calibri" panose="020F0502020204030204" pitchFamily="34" charset="0"/>
                <a:ea typeface="Calibri" panose="020F0502020204030204" pitchFamily="34" charset="0"/>
                <a:cs typeface="Calibri" panose="020F0502020204030204" pitchFamily="34" charset="0"/>
              </a:rPr>
              <a:t> de </a:t>
            </a:r>
            <a:r>
              <a:rPr lang="en-GB" sz="2400" dirty="0" err="1">
                <a:latin typeface="Calibri" panose="020F0502020204030204" pitchFamily="34" charset="0"/>
                <a:ea typeface="Calibri" panose="020F0502020204030204" pitchFamily="34" charset="0"/>
                <a:cs typeface="Calibri" panose="020F0502020204030204" pitchFamily="34" charset="0"/>
              </a:rPr>
              <a:t>suport</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trebuie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să</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ofere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oportunități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pentru</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implicare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și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conectare</a:t>
            </a:r>
            <a:r>
              <a:rPr lang="en-GB" sz="2400" dirty="0">
                <a:latin typeface="Calibri" panose="020F0502020204030204" pitchFamily="34" charset="0"/>
                <a:ea typeface="Calibri" panose="020F0502020204030204" pitchFamily="34" charset="0"/>
                <a:cs typeface="Calibri" panose="020F0502020204030204" pitchFamily="34" charset="0"/>
              </a:rPr>
              <a:t>.</a:t>
            </a:r>
          </a:p>
          <a:p>
            <a:pPr marL="342900" indent="-342900" algn="just">
              <a:buFont typeface="Wingdings" panose="05000000000000000000" pitchFamily="2" charset="2"/>
              <a:buChar char="ü"/>
            </a:pPr>
            <a:r>
              <a:rPr lang="en-GB" sz="2400" dirty="0" err="1">
                <a:latin typeface="Calibri" panose="020F0502020204030204" pitchFamily="34" charset="0"/>
                <a:ea typeface="Calibri" panose="020F0502020204030204" pitchFamily="34" charset="0"/>
                <a:cs typeface="Calibri" panose="020F0502020204030204" pitchFamily="34" charset="0"/>
              </a:rPr>
              <a:t>Adulții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trebuie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să</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încurajeze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autonomia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și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să</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ofere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sprijin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atunci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când</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tinerii</a:t>
            </a:r>
            <a:r>
              <a:rPr lang="en-GB" sz="2400" dirty="0">
                <a:latin typeface="Calibri" panose="020F0502020204030204" pitchFamily="34" charset="0"/>
                <a:ea typeface="Calibri" panose="020F0502020204030204" pitchFamily="34" charset="0"/>
                <a:cs typeface="Calibri" panose="020F0502020204030204" pitchFamily="34" charset="0"/>
              </a:rPr>
              <a:t> se </a:t>
            </a:r>
            <a:r>
              <a:rPr lang="en-GB" sz="2400" dirty="0" err="1">
                <a:latin typeface="Calibri" panose="020F0502020204030204" pitchFamily="34" charset="0"/>
                <a:ea typeface="Calibri" panose="020F0502020204030204" pitchFamily="34" charset="0"/>
                <a:cs typeface="Calibri" panose="020F0502020204030204" pitchFamily="34" charset="0"/>
              </a:rPr>
              <a:t>confruntă</a:t>
            </a:r>
            <a:r>
              <a:rPr lang="en-GB" sz="2400" dirty="0">
                <a:latin typeface="Calibri" panose="020F0502020204030204" pitchFamily="34" charset="0"/>
                <a:ea typeface="Calibri" panose="020F0502020204030204" pitchFamily="34" charset="0"/>
                <a:cs typeface="Calibri" panose="020F0502020204030204" pitchFamily="34" charset="0"/>
              </a:rPr>
              <a:t> cu </a:t>
            </a:r>
            <a:r>
              <a:rPr lang="en-GB" sz="2400" dirty="0" err="1">
                <a:latin typeface="Calibri" panose="020F0502020204030204" pitchFamily="34" charset="0"/>
                <a:ea typeface="Calibri" panose="020F0502020204030204" pitchFamily="34" charset="0"/>
                <a:cs typeface="Calibri" panose="020F0502020204030204" pitchFamily="34" charset="0"/>
              </a:rPr>
              <a:t>dificultăți</a:t>
            </a:r>
            <a:r>
              <a:rPr lang="en-GB" sz="2400" dirty="0">
                <a:latin typeface="Calibri" panose="020F0502020204030204" pitchFamily="34" charset="0"/>
                <a:ea typeface="Calibri" panose="020F0502020204030204" pitchFamily="34" charset="0"/>
                <a:cs typeface="Calibri" panose="020F0502020204030204" pitchFamily="34" charset="0"/>
              </a:rPr>
              <a:t>.</a:t>
            </a:r>
            <a:endParaRPr lang="ro-RO" sz="2400" dirty="0">
              <a:latin typeface="Calibri" panose="020F0502020204030204" pitchFamily="34" charset="0"/>
              <a:ea typeface="Calibri" panose="020F0502020204030204" pitchFamily="34" charset="0"/>
              <a:cs typeface="Calibri" panose="020F0502020204030204" pitchFamily="34" charset="0"/>
            </a:endParaRPr>
          </a:p>
          <a:p>
            <a:pPr algn="just"/>
            <a:endParaRPr lang="ro-RO" sz="2400" dirty="0">
              <a:latin typeface="Calibri" panose="020F0502020204030204" pitchFamily="34" charset="0"/>
              <a:ea typeface="Calibri" panose="020F0502020204030204" pitchFamily="34" charset="0"/>
              <a:cs typeface="Calibri" panose="020F0502020204030204" pitchFamily="34" charset="0"/>
            </a:endParaRPr>
          </a:p>
          <a:p>
            <a:pPr algn="just"/>
            <a:r>
              <a:rPr lang="en-GB" sz="1600" dirty="0">
                <a:latin typeface="Calibri" panose="020F0502020204030204" pitchFamily="34" charset="0"/>
                <a:ea typeface="Calibri" panose="020F0502020204030204" pitchFamily="34" charset="0"/>
                <a:cs typeface="Calibri" panose="020F0502020204030204" pitchFamily="34" charset="0"/>
                <a:hlinkClick r:id="rId3"/>
              </a:rPr>
              <a:t>https://www.unicef.org/adolescentmentalhealthhub/media/2021/file/Training%20Toolkit_FINAL.pdf</a:t>
            </a:r>
            <a:endParaRPr lang="ro-RO" sz="1600"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2FCB0CD-280D-4479-8396-A85CE33D536B}"/>
              </a:ext>
            </a:extLst>
          </p:cNvPr>
          <p:cNvPicPr>
            <a:picLocks noChangeAspect="1"/>
          </p:cNvPicPr>
          <p:nvPr/>
        </p:nvPicPr>
        <p:blipFill>
          <a:blip r:embed="rId4"/>
          <a:stretch>
            <a:fillRect/>
          </a:stretch>
        </p:blipFill>
        <p:spPr>
          <a:xfrm>
            <a:off x="8105897" y="2705100"/>
            <a:ext cx="3683332" cy="4301657"/>
          </a:xfrm>
          <a:prstGeom prst="rect">
            <a:avLst/>
          </a:prstGeom>
        </p:spPr>
      </p:pic>
      <p:sp>
        <p:nvSpPr>
          <p:cNvPr id="7" name="Dreptunghi 6"/>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Tree>
    <p:extLst>
      <p:ext uri="{BB962C8B-B14F-4D97-AF65-F5344CB8AC3E}">
        <p14:creationId xmlns:p14="http://schemas.microsoft.com/office/powerpoint/2010/main" val="4088277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31" y="-14316"/>
            <a:ext cx="1148219" cy="10318571"/>
            <a:chOff x="0" y="0"/>
            <a:chExt cx="1530958" cy="13758094"/>
          </a:xfrm>
        </p:grpSpPr>
        <p:sp>
          <p:nvSpPr>
            <p:cNvPr id="3" name="Freeform 3"/>
            <p:cNvSpPr/>
            <p:nvPr/>
          </p:nvSpPr>
          <p:spPr>
            <a:xfrm>
              <a:off x="0" y="0"/>
              <a:ext cx="1530985" cy="13758038"/>
            </a:xfrm>
            <a:custGeom>
              <a:avLst/>
              <a:gdLst/>
              <a:ahLst/>
              <a:cxnLst/>
              <a:rect l="l" t="t" r="r" b="b"/>
              <a:pathLst>
                <a:path w="1530985" h="13758038">
                  <a:moveTo>
                    <a:pt x="0" y="0"/>
                  </a:moveTo>
                  <a:lnTo>
                    <a:pt x="1530985" y="0"/>
                  </a:lnTo>
                  <a:lnTo>
                    <a:pt x="1530985" y="13758038"/>
                  </a:lnTo>
                  <a:lnTo>
                    <a:pt x="0" y="13758038"/>
                  </a:lnTo>
                  <a:close/>
                </a:path>
              </a:pathLst>
            </a:custGeom>
            <a:solidFill>
              <a:srgbClr val="EFEFEF"/>
            </a:solidFill>
          </p:spPr>
        </p:sp>
      </p:grpSp>
      <p:sp>
        <p:nvSpPr>
          <p:cNvPr id="4" name="Freeform 4"/>
          <p:cNvSpPr/>
          <p:nvPr/>
        </p:nvSpPr>
        <p:spPr>
          <a:xfrm>
            <a:off x="758726" y="664730"/>
            <a:ext cx="773042" cy="1122018"/>
          </a:xfrm>
          <a:custGeom>
            <a:avLst/>
            <a:gdLst/>
            <a:ahLst/>
            <a:cxnLst/>
            <a:rect l="l" t="t" r="r" b="b"/>
            <a:pathLst>
              <a:path w="773042" h="1122018">
                <a:moveTo>
                  <a:pt x="0" y="0"/>
                </a:moveTo>
                <a:lnTo>
                  <a:pt x="773042" y="0"/>
                </a:lnTo>
                <a:lnTo>
                  <a:pt x="773042" y="1122018"/>
                </a:lnTo>
                <a:lnTo>
                  <a:pt x="0" y="11220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rot="-5400000">
            <a:off x="17065294" y="8757372"/>
            <a:ext cx="1040067" cy="386464"/>
          </a:xfrm>
          <a:prstGeom prst="rect">
            <a:avLst/>
          </a:prstGeom>
        </p:spPr>
        <p:txBody>
          <a:bodyPr lIns="0" tIns="0" rIns="0" bIns="0" rtlCol="0" anchor="t">
            <a:spAutoFit/>
          </a:bodyPr>
          <a:lstStyle/>
          <a:p>
            <a:pPr algn="l">
              <a:lnSpc>
                <a:spcPts val="2340"/>
              </a:lnSpc>
            </a:pPr>
            <a:r>
              <a:rPr lang="en-US" sz="1950" b="1" spc="0">
                <a:solidFill>
                  <a:srgbClr val="EFEFEF"/>
                </a:solidFill>
                <a:latin typeface="Calibri (MS) Bold"/>
                <a:ea typeface="Calibri (MS) Bold"/>
                <a:cs typeface="Calibri (MS) Bold"/>
                <a:sym typeface="Calibri (MS) Bold"/>
              </a:rPr>
              <a:t>insp.gov.ro</a:t>
            </a:r>
          </a:p>
        </p:txBody>
      </p:sp>
      <p:grpSp>
        <p:nvGrpSpPr>
          <p:cNvPr id="6" name="Group 6"/>
          <p:cNvGrpSpPr/>
          <p:nvPr/>
        </p:nvGrpSpPr>
        <p:grpSpPr>
          <a:xfrm>
            <a:off x="0" y="9550121"/>
            <a:ext cx="1145788" cy="549125"/>
            <a:chOff x="0" y="0"/>
            <a:chExt cx="1527717" cy="732166"/>
          </a:xfrm>
        </p:grpSpPr>
        <p:sp>
          <p:nvSpPr>
            <p:cNvPr id="7" name="Freeform 7"/>
            <p:cNvSpPr/>
            <p:nvPr/>
          </p:nvSpPr>
          <p:spPr>
            <a:xfrm>
              <a:off x="0" y="0"/>
              <a:ext cx="1527717" cy="732166"/>
            </a:xfrm>
            <a:custGeom>
              <a:avLst/>
              <a:gdLst/>
              <a:ahLst/>
              <a:cxnLst/>
              <a:rect l="l" t="t" r="r" b="b"/>
              <a:pathLst>
                <a:path w="1527717" h="732166">
                  <a:moveTo>
                    <a:pt x="0" y="0"/>
                  </a:moveTo>
                  <a:lnTo>
                    <a:pt x="1527717" y="0"/>
                  </a:lnTo>
                  <a:lnTo>
                    <a:pt x="1527717" y="732166"/>
                  </a:lnTo>
                  <a:lnTo>
                    <a:pt x="0" y="732166"/>
                  </a:lnTo>
                  <a:close/>
                </a:path>
              </a:pathLst>
            </a:custGeom>
            <a:solidFill>
              <a:srgbClr val="000000">
                <a:alpha val="0"/>
              </a:srgbClr>
            </a:solidFill>
          </p:spPr>
        </p:sp>
        <p:sp>
          <p:nvSpPr>
            <p:cNvPr id="8" name="TextBox 8"/>
            <p:cNvSpPr txBox="1"/>
            <p:nvPr/>
          </p:nvSpPr>
          <p:spPr>
            <a:xfrm>
              <a:off x="0" y="-47625"/>
              <a:ext cx="1527717" cy="779791"/>
            </a:xfrm>
            <a:prstGeom prst="rect">
              <a:avLst/>
            </a:prstGeom>
          </p:spPr>
          <p:txBody>
            <a:bodyPr lIns="0" tIns="0" rIns="0" bIns="0" rtlCol="0" anchor="ctr"/>
            <a:lstStyle/>
            <a:p>
              <a:pPr algn="ctr">
                <a:lnSpc>
                  <a:spcPts val="2611"/>
                </a:lnSpc>
              </a:pPr>
              <a:r>
                <a:rPr lang="en-US" sz="2175">
                  <a:solidFill>
                    <a:srgbClr val="FFFFFF"/>
                  </a:solidFill>
                  <a:latin typeface="Calibri (MS)"/>
                  <a:ea typeface="Calibri (MS)"/>
                  <a:cs typeface="Calibri (MS)"/>
                  <a:sym typeface="Calibri (MS)"/>
                </a:rPr>
                <a:t>10</a:t>
              </a:r>
            </a:p>
          </p:txBody>
        </p:sp>
      </p:grpSp>
      <p:sp>
        <p:nvSpPr>
          <p:cNvPr id="9" name="TextBox 9"/>
          <p:cNvSpPr txBox="1"/>
          <p:nvPr/>
        </p:nvSpPr>
        <p:spPr>
          <a:xfrm>
            <a:off x="3352800" y="537144"/>
            <a:ext cx="12954725" cy="8740854"/>
          </a:xfrm>
          <a:prstGeom prst="rect">
            <a:avLst/>
          </a:prstGeom>
        </p:spPr>
        <p:txBody>
          <a:bodyPr wrap="square" lIns="0" tIns="0" rIns="0" bIns="0" rtlCol="0" anchor="t">
            <a:spAutoFit/>
          </a:bodyPr>
          <a:lstStyle/>
          <a:p>
            <a:pPr algn="l">
              <a:lnSpc>
                <a:spcPts val="4336"/>
              </a:lnSpc>
            </a:pPr>
            <a:endParaRPr lang="ro-RO" sz="27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l">
              <a:lnSpc>
                <a:spcPts val="4336"/>
              </a:lnSpc>
            </a:pPr>
            <a:r>
              <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Tem</a:t>
            </a:r>
            <a:r>
              <a:rPr lang="ro-RO"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a</a:t>
            </a:r>
            <a:r>
              <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3600" b="1"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campaniei</a:t>
            </a:r>
            <a:endParaRPr lang="ro-RO"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l">
              <a:lnSpc>
                <a:spcPts val="4336"/>
              </a:lnSpc>
            </a:pPr>
            <a:endParaRPr lang="ro-RO" sz="27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endParaRPr>
          </a:p>
          <a:p>
            <a:pPr>
              <a:lnSpc>
                <a:spcPts val="4336"/>
              </a:lnSpc>
            </a:pPr>
            <a:r>
              <a:rPr lang="ro-RO" sz="40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ro-RO" sz="4000" b="1" dirty="0">
                <a:latin typeface="Calibri" panose="020F0502020204030204" pitchFamily="34" charset="0"/>
                <a:ea typeface="Calibri" panose="020F0502020204030204" pitchFamily="34" charset="0"/>
                <a:cs typeface="Calibri" panose="020F0502020204030204" pitchFamily="34" charset="0"/>
                <a:sym typeface="Calibri (MS) Bold"/>
              </a:rPr>
              <a:t>”</a:t>
            </a:r>
            <a:r>
              <a:rPr lang="en-US" sz="4000" b="1" dirty="0" err="1">
                <a:latin typeface="Calibri" panose="020F0502020204030204" pitchFamily="34" charset="0"/>
                <a:ea typeface="Calibri" panose="020F0502020204030204" pitchFamily="34" charset="0"/>
                <a:cs typeface="Calibri" panose="020F0502020204030204" pitchFamily="34" charset="0"/>
                <a:sym typeface="Calibri (MS) Bold"/>
              </a:rPr>
              <a:t>Bunăstarea</a:t>
            </a:r>
            <a:r>
              <a:rPr lang="en-US" sz="40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4000" b="1" dirty="0" err="1">
                <a:latin typeface="Calibri" panose="020F0502020204030204" pitchFamily="34" charset="0"/>
                <a:ea typeface="Calibri" panose="020F0502020204030204" pitchFamily="34" charset="0"/>
                <a:cs typeface="Calibri" panose="020F0502020204030204" pitchFamily="34" charset="0"/>
                <a:sym typeface="Calibri (MS) Bold"/>
              </a:rPr>
              <a:t>emoțională</a:t>
            </a:r>
            <a:r>
              <a:rPr lang="en-US" sz="4000" b="1" dirty="0">
                <a:latin typeface="Calibri" panose="020F0502020204030204" pitchFamily="34" charset="0"/>
                <a:ea typeface="Calibri" panose="020F0502020204030204" pitchFamily="34" charset="0"/>
                <a:cs typeface="Calibri" panose="020F0502020204030204" pitchFamily="34" charset="0"/>
                <a:sym typeface="Calibri (MS) Bold"/>
              </a:rPr>
              <a:t> vs. </a:t>
            </a:r>
            <a:r>
              <a:rPr lang="en-US" sz="4000" b="1" dirty="0" err="1">
                <a:latin typeface="Calibri" panose="020F0502020204030204" pitchFamily="34" charset="0"/>
                <a:ea typeface="Calibri" panose="020F0502020204030204" pitchFamily="34" charset="0"/>
                <a:cs typeface="Calibri" panose="020F0502020204030204" pitchFamily="34" charset="0"/>
                <a:sym typeface="Calibri (MS) Bold"/>
              </a:rPr>
              <a:t>dependența</a:t>
            </a:r>
            <a:r>
              <a:rPr lang="en-US" sz="4000" b="1"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4000" b="1" dirty="0" err="1">
                <a:latin typeface="Calibri" panose="020F0502020204030204" pitchFamily="34" charset="0"/>
                <a:ea typeface="Calibri" panose="020F0502020204030204" pitchFamily="34" charset="0"/>
                <a:cs typeface="Calibri" panose="020F0502020204030204" pitchFamily="34" charset="0"/>
                <a:sym typeface="Calibri (MS) Bold"/>
              </a:rPr>
              <a:t>digitală</a:t>
            </a:r>
            <a:r>
              <a:rPr lang="ro-RO" sz="4000" b="1" dirty="0">
                <a:latin typeface="Calibri" panose="020F0502020204030204" pitchFamily="34" charset="0"/>
                <a:ea typeface="Calibri" panose="020F0502020204030204" pitchFamily="34" charset="0"/>
                <a:cs typeface="Calibri" panose="020F0502020204030204" pitchFamily="34" charset="0"/>
                <a:sym typeface="Calibri (MS) Bold"/>
              </a:rPr>
              <a:t>”</a:t>
            </a:r>
          </a:p>
          <a:p>
            <a:pPr>
              <a:lnSpc>
                <a:spcPts val="4336"/>
              </a:lnSpc>
            </a:pPr>
            <a:endParaRPr lang="ro-RO" sz="40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endParaRPr>
          </a:p>
          <a:p>
            <a:pPr>
              <a:lnSpc>
                <a:spcPts val="4336"/>
              </a:lnSpc>
            </a:pPr>
            <a:endParaRPr lang="ro-RO" sz="40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endParaRPr>
          </a:p>
          <a:p>
            <a:pPr>
              <a:lnSpc>
                <a:spcPts val="4336"/>
              </a:lnSpc>
            </a:pPr>
            <a:endParaRPr lang="en-US" sz="40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l">
              <a:lnSpc>
                <a:spcPts val="4591"/>
              </a:lnSpc>
            </a:pPr>
            <a:r>
              <a:rPr lang="en-US" sz="3600" b="1"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Grupul</a:t>
            </a:r>
            <a:r>
              <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a:t>
            </a:r>
            <a:r>
              <a:rPr lang="en-US" sz="3600" b="1"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grupurile</a:t>
            </a:r>
            <a:r>
              <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3600" b="1"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țintă</a:t>
            </a:r>
            <a:endPar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endParaRPr>
          </a:p>
          <a:p>
            <a:pPr lvl="6"/>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Copii</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 adolescenți, tineri:</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7-1</a:t>
            </a:r>
            <a:r>
              <a:rPr lang="ro-RO" sz="2700" spc="0" dirty="0">
                <a:latin typeface="Calibri" panose="020F0502020204030204" pitchFamily="34" charset="0"/>
                <a:ea typeface="Calibri" panose="020F0502020204030204" pitchFamily="34" charset="0"/>
                <a:cs typeface="Calibri" panose="020F0502020204030204" pitchFamily="34" charset="0"/>
                <a:sym typeface="Calibri (MS) Bold"/>
              </a:rPr>
              <a:t>4</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ani</a:t>
            </a:r>
            <a:r>
              <a:rPr lang="ro-RO" sz="2700" spc="0" dirty="0">
                <a:latin typeface="Calibri" panose="020F0502020204030204" pitchFamily="34" charset="0"/>
                <a:ea typeface="Calibri" panose="020F0502020204030204" pitchFamily="34" charset="0"/>
                <a:cs typeface="Calibri" panose="020F0502020204030204" pitchFamily="34" charset="0"/>
                <a:sym typeface="Calibri (MS) Bold"/>
              </a:rPr>
              <a:t>; 15</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19</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ani</a:t>
            </a:r>
            <a:endParaRPr lang="en-US" sz="2700" spc="0" dirty="0">
              <a:latin typeface="Calibri" panose="020F0502020204030204" pitchFamily="34" charset="0"/>
              <a:ea typeface="Calibri" panose="020F0502020204030204" pitchFamily="34" charset="0"/>
              <a:cs typeface="Calibri" panose="020F0502020204030204" pitchFamily="34" charset="0"/>
              <a:sym typeface="Calibri (MS) Bold"/>
            </a:endParaRPr>
          </a:p>
          <a:p>
            <a:pPr lvl="6"/>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Grupuri</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țintă</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secundare</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endParaRPr lang="ro-RO" sz="2700" spc="0" dirty="0">
              <a:latin typeface="Calibri" panose="020F0502020204030204" pitchFamily="34" charset="0"/>
              <a:ea typeface="Calibri" panose="020F0502020204030204" pitchFamily="34" charset="0"/>
              <a:cs typeface="Calibri" panose="020F0502020204030204" pitchFamily="34" charset="0"/>
              <a:sym typeface="Calibri (MS) Bold"/>
            </a:endParaRPr>
          </a:p>
          <a:p>
            <a:pPr lvl="6"/>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 -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familiile</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copiilor</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și</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ro-RO" sz="2700" spc="0" dirty="0">
                <a:latin typeface="Calibri" panose="020F0502020204030204" pitchFamily="34" charset="0"/>
                <a:ea typeface="Calibri" panose="020F0502020204030204" pitchFamily="34" charset="0"/>
                <a:cs typeface="Calibri" panose="020F0502020204030204" pitchFamily="34" charset="0"/>
                <a:sym typeface="Calibri (MS) Bold"/>
              </a:rPr>
              <a:t>a</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dolescenților</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de  7-1</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9</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ani</a:t>
            </a:r>
            <a:endParaRPr lang="ro-RO" sz="2700" dirty="0">
              <a:latin typeface="Calibri" panose="020F0502020204030204" pitchFamily="34" charset="0"/>
              <a:ea typeface="Calibri" panose="020F0502020204030204" pitchFamily="34" charset="0"/>
              <a:cs typeface="Calibri" panose="020F0502020204030204" pitchFamily="34" charset="0"/>
              <a:sym typeface="Calibri (MS) Bold"/>
            </a:endParaRPr>
          </a:p>
          <a:p>
            <a:pPr marL="3200400" lvl="6" indent="-457200">
              <a:buFontTx/>
              <a:buChar char="-"/>
            </a:pPr>
            <a:r>
              <a:rPr lang="ro-RO" sz="2700" spc="0" dirty="0">
                <a:latin typeface="Calibri" panose="020F0502020204030204" pitchFamily="34" charset="0"/>
                <a:ea typeface="Calibri" panose="020F0502020204030204" pitchFamily="34" charset="0"/>
                <a:cs typeface="Calibri" panose="020F0502020204030204" pitchFamily="34" charset="0"/>
                <a:sym typeface="Calibri (MS) Bold"/>
              </a:rPr>
              <a:t>populația generală</a:t>
            </a:r>
          </a:p>
          <a:p>
            <a:pPr marL="3200400" lvl="6" indent="-457200">
              <a:buFontTx/>
              <a:buChar char="-"/>
            </a:pP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p</a:t>
            </a:r>
            <a:r>
              <a:rPr lang="it-IT" sz="2700" dirty="0">
                <a:latin typeface="Calibri" panose="020F0502020204030204" pitchFamily="34" charset="0"/>
                <a:ea typeface="Calibri" panose="020F0502020204030204" pitchFamily="34" charset="0"/>
                <a:cs typeface="Calibri" panose="020F0502020204030204" pitchFamily="34" charset="0"/>
                <a:sym typeface="Calibri (MS) Bold"/>
              </a:rPr>
              <a:t>rofesioniștii din domeniul </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sănătății</a:t>
            </a:r>
            <a:endParaRPr lang="it-IT" sz="2700" dirty="0">
              <a:latin typeface="Calibri" panose="020F0502020204030204" pitchFamily="34" charset="0"/>
              <a:ea typeface="Calibri" panose="020F0502020204030204" pitchFamily="34" charset="0"/>
              <a:cs typeface="Calibri" panose="020F0502020204030204" pitchFamily="34" charset="0"/>
              <a:sym typeface="Calibri (MS) Bold"/>
            </a:endParaRPr>
          </a:p>
          <a:p>
            <a:pPr algn="l"/>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endParaRPr lang="ro-RO" sz="2700" spc="0" dirty="0">
              <a:latin typeface="Calibri" panose="020F0502020204030204" pitchFamily="34" charset="0"/>
              <a:ea typeface="Calibri" panose="020F0502020204030204" pitchFamily="34" charset="0"/>
              <a:cs typeface="Calibri" panose="020F0502020204030204" pitchFamily="34" charset="0"/>
              <a:sym typeface="Calibri (MS) Bold"/>
            </a:endParaRPr>
          </a:p>
          <a:p>
            <a:pPr algn="l"/>
            <a:endParaRPr lang="en-US" sz="2700" spc="0" dirty="0">
              <a:solidFill>
                <a:schemeClr val="tx2"/>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l">
              <a:lnSpc>
                <a:spcPts val="4321"/>
              </a:lnSpc>
            </a:pPr>
            <a:r>
              <a:rPr lang="en-US" sz="3600" b="1"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Scopul</a:t>
            </a:r>
            <a:r>
              <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3600" b="1" dirty="0" err="1">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rPr>
              <a:t>campaniei</a:t>
            </a:r>
            <a:endPar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sym typeface="Calibri (MS) Bold"/>
            </a:endParaRPr>
          </a:p>
          <a:p>
            <a:pPr algn="just"/>
            <a:r>
              <a:rPr lang="ro-RO" sz="2700" spc="0" dirty="0">
                <a:solidFill>
                  <a:schemeClr val="tx2"/>
                </a:solidFill>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Informarea</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grupurilor</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țintă</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despre</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îmbunătăți</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rea</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sănătății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mintal</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e</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copiilor</a:t>
            </a:r>
            <a:r>
              <a:rPr lang="ro-RO" sz="2700" dirty="0">
                <a:latin typeface="Calibri" panose="020F0502020204030204" pitchFamily="34" charset="0"/>
                <a:ea typeface="Calibri" panose="020F0502020204030204" pitchFamily="34" charset="0"/>
                <a:cs typeface="Calibri" panose="020F0502020204030204" pitchFamily="34" charset="0"/>
                <a:sym typeface="Calibri (MS) Bold"/>
              </a:rPr>
              <a:t> și viitorilor adulți</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dirty="0" err="1">
                <a:latin typeface="Calibri" panose="020F0502020204030204" pitchFamily="34" charset="0"/>
                <a:ea typeface="Calibri" panose="020F0502020204030204" pitchFamily="34" charset="0"/>
                <a:cs typeface="Calibri" panose="020F0502020204030204" pitchFamily="34" charset="0"/>
                <a:sym typeface="Calibri (MS) Bold"/>
              </a:rPr>
              <a:t>prin</a:t>
            </a:r>
            <a:r>
              <a:rPr lang="en-US" sz="2700" dirty="0">
                <a:latin typeface="Calibri" panose="020F0502020204030204" pitchFamily="34" charset="0"/>
                <a:ea typeface="Calibri" panose="020F0502020204030204" pitchFamily="34" charset="0"/>
                <a:cs typeface="Calibri" panose="020F0502020204030204" pitchFamily="34" charset="0"/>
                <a:sym typeface="Calibri (MS) Bold"/>
              </a:rPr>
              <a:t> </a:t>
            </a:r>
            <a:r>
              <a:rPr lang="en-US" sz="2700" spc="0" dirty="0" err="1">
                <a:latin typeface="Calibri" panose="020F0502020204030204" pitchFamily="34" charset="0"/>
                <a:ea typeface="Calibri" panose="020F0502020204030204" pitchFamily="34" charset="0"/>
                <a:cs typeface="Calibri" panose="020F0502020204030204" pitchFamily="34" charset="0"/>
                <a:sym typeface="Calibri (MS) Bold"/>
              </a:rPr>
              <a:t>adoptarea</a:t>
            </a:r>
            <a:r>
              <a:rPr lang="en-US" sz="2700" spc="0" dirty="0">
                <a:latin typeface="Calibri" panose="020F0502020204030204" pitchFamily="34" charset="0"/>
                <a:ea typeface="Calibri" panose="020F0502020204030204" pitchFamily="34" charset="0"/>
                <a:cs typeface="Calibri" panose="020F0502020204030204" pitchFamily="34" charset="0"/>
                <a:sym typeface="Calibri (MS) Bold"/>
              </a:rPr>
              <a:t> un</a:t>
            </a:r>
            <a:r>
              <a:rPr lang="ro-RO" sz="2700" spc="0" dirty="0">
                <a:latin typeface="Calibri" panose="020F0502020204030204" pitchFamily="34" charset="0"/>
                <a:ea typeface="Calibri" panose="020F0502020204030204" pitchFamily="34" charset="0"/>
                <a:cs typeface="Calibri" panose="020F0502020204030204" pitchFamily="34" charset="0"/>
                <a:sym typeface="Calibri (MS) Bold"/>
              </a:rPr>
              <a:t>ui comportament sănătos de utilizare a mediilor digitale.</a:t>
            </a:r>
            <a:endParaRPr lang="en-US" sz="2700" spc="0" dirty="0">
              <a:latin typeface="Calibri" panose="020F0502020204030204" pitchFamily="34" charset="0"/>
              <a:ea typeface="Calibri" panose="020F0502020204030204" pitchFamily="34" charset="0"/>
              <a:cs typeface="Calibri" panose="020F0502020204030204" pitchFamily="34" charset="0"/>
              <a:sym typeface="Calibri (MS) Bold"/>
            </a:endParaRPr>
          </a:p>
        </p:txBody>
      </p:sp>
      <p:pic>
        <p:nvPicPr>
          <p:cNvPr id="11" name="Imagine 10">
            <a:extLst>
              <a:ext uri="{FF2B5EF4-FFF2-40B4-BE49-F238E27FC236}">
                <a16:creationId xmlns:a16="http://schemas.microsoft.com/office/drawing/2014/main" id="{2693DA76-D28D-4870-9BCC-3EBCC153E476}"/>
              </a:ext>
            </a:extLst>
          </p:cNvPr>
          <p:cNvPicPr>
            <a:picLocks noChangeAspect="1"/>
          </p:cNvPicPr>
          <p:nvPr/>
        </p:nvPicPr>
        <p:blipFill>
          <a:blip r:embed="rId4">
            <a:alphaModFix amt="12000"/>
          </a:blip>
          <a:stretch>
            <a:fillRect/>
          </a:stretch>
        </p:blipFill>
        <p:spPr>
          <a:xfrm>
            <a:off x="6172200" y="7620"/>
            <a:ext cx="6396463" cy="9799902"/>
          </a:xfrm>
          <a:prstGeom prst="rect">
            <a:avLst/>
          </a:prstGeom>
        </p:spPr>
      </p:pic>
      <p:sp>
        <p:nvSpPr>
          <p:cNvPr id="12" name="Dreptunghi 11"/>
          <p:cNvSpPr/>
          <p:nvPr/>
        </p:nvSpPr>
        <p:spPr>
          <a:xfrm>
            <a:off x="267758" y="1692111"/>
            <a:ext cx="607859" cy="6905673"/>
          </a:xfrm>
          <a:prstGeom prst="rect">
            <a:avLst/>
          </a:prstGeom>
        </p:spPr>
        <p:txBody>
          <a:bodyPr vert="vert270" wrap="none">
            <a:spAutoFit/>
          </a:bodyPr>
          <a:lstStyle/>
          <a:p>
            <a:pPr>
              <a:lnSpc>
                <a:spcPts val="3295"/>
              </a:lnSpc>
            </a:pPr>
            <a:r>
              <a:rPr lang="en-US" sz="3200" b="1" dirty="0">
                <a:solidFill>
                  <a:srgbClr val="0070C0"/>
                </a:solidFill>
                <a:latin typeface="Calibri (MS) Bold"/>
                <a:ea typeface="Calibri (MS) Bold"/>
                <a:cs typeface="Calibri (MS) Bold"/>
                <a:sym typeface="Calibri (MS) Bold"/>
              </a:rPr>
              <a:t>Campania Promovarea </a:t>
            </a:r>
            <a:r>
              <a:rPr lang="ro-RO" sz="3200" b="1" dirty="0">
                <a:solidFill>
                  <a:srgbClr val="0070C0"/>
                </a:solidFill>
                <a:latin typeface="Calibri (MS) Bold"/>
                <a:ea typeface="Calibri (MS) Bold"/>
                <a:cs typeface="Calibri (MS) Bold"/>
                <a:sym typeface="Calibri (MS) Bold"/>
              </a:rPr>
              <a:t>sănătății mintale</a:t>
            </a:r>
            <a:endParaRPr lang="en-US" sz="3200" b="1" dirty="0">
              <a:solidFill>
                <a:srgbClr val="0070C0"/>
              </a:solidFill>
              <a:latin typeface="Calibri (MS) Bold"/>
              <a:ea typeface="Calibri (MS) Bold"/>
              <a:cs typeface="Calibri (MS) Bold"/>
              <a:sym typeface="Calibri (MS) Bold"/>
            </a:endParaRP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1168</TotalTime>
  <Words>3120</Words>
  <Application>Microsoft Office PowerPoint</Application>
  <PresentationFormat>Particularizare</PresentationFormat>
  <Paragraphs>230</Paragraphs>
  <Slides>22</Slides>
  <Notes>0</Notes>
  <HiddenSlides>0</HiddenSlides>
  <MMClips>0</MMClips>
  <ScaleCrop>false</ScaleCrop>
  <HeadingPairs>
    <vt:vector size="8" baseType="variant">
      <vt:variant>
        <vt:lpstr>Fonturi utilizate</vt:lpstr>
      </vt:variant>
      <vt:variant>
        <vt:i4>10</vt:i4>
      </vt:variant>
      <vt:variant>
        <vt:lpstr>Temă</vt:lpstr>
      </vt:variant>
      <vt:variant>
        <vt:i4>1</vt:i4>
      </vt:variant>
      <vt:variant>
        <vt:lpstr>Servere OLE încorporate</vt:lpstr>
      </vt:variant>
      <vt:variant>
        <vt:i4>1</vt:i4>
      </vt:variant>
      <vt:variant>
        <vt:lpstr>Titluri diapozitive</vt:lpstr>
      </vt:variant>
      <vt:variant>
        <vt:i4>22</vt:i4>
      </vt:variant>
    </vt:vector>
  </HeadingPairs>
  <TitlesOfParts>
    <vt:vector size="34" baseType="lpstr">
      <vt:lpstr>Calibri (MS) Bold Italics</vt:lpstr>
      <vt:lpstr>Times New Roman</vt:lpstr>
      <vt:lpstr>Calibri</vt:lpstr>
      <vt:lpstr>Calibri (MS)</vt:lpstr>
      <vt:lpstr>Arial</vt:lpstr>
      <vt:lpstr>Merriweather</vt:lpstr>
      <vt:lpstr>Calibri Light</vt:lpstr>
      <vt:lpstr>Calibri (MS) Bold</vt:lpstr>
      <vt:lpstr>Wingdings</vt:lpstr>
      <vt:lpstr>Merriweather Bold</vt:lpstr>
      <vt:lpstr>Office Theme</vt:lpstr>
      <vt:lpstr>Adobe Acrobat Document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https://aifs.gov.au/resources/short-articles/too-much-time-screens</vt:lpstr>
      <vt:lpstr>Prezentare PowerPoint</vt:lpstr>
      <vt:lpstr>Prezentare PowerPoint</vt:lpstr>
      <vt:lpstr>Prezentare PowerPoint</vt:lpstr>
      <vt:lpstr> Mesajele campaniei  </vt:lpstr>
      <vt:lpstr>Prezentare PowerPoint</vt:lpstr>
      <vt:lpstr>Prezentare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Copie a Informare si planificare alimentatie-miscare 2025.ppt</dc:title>
  <dc:creator>Daniela</dc:creator>
  <cp:lastModifiedBy>Daniela</cp:lastModifiedBy>
  <cp:revision>193</cp:revision>
  <dcterms:created xsi:type="dcterms:W3CDTF">2006-08-16T00:00:00Z</dcterms:created>
  <dcterms:modified xsi:type="dcterms:W3CDTF">2026-01-20T11:16:50Z</dcterms:modified>
  <dc:identifier>DAGvR1M74jA</dc:identifier>
</cp:coreProperties>
</file>