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89" r:id="rId34"/>
    <p:sldId id="290" r:id="rId35"/>
    <p:sldId id="278" r:id="rId36"/>
  </p:sldIdLst>
  <p:sldSz cx="18288000" cy="10287000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Times New Roman Bold Italics" panose="020B0604020202020204" charset="0"/>
      <p:regular r:id="rId41"/>
    </p:embeddedFont>
    <p:embeddedFont>
      <p:font typeface="Verdana" panose="020B0604030504040204" pitchFamily="34" charset="0"/>
      <p:regular r:id="rId42"/>
      <p:bold r:id="rId43"/>
      <p:italic r:id="rId44"/>
      <p:boldItalic r:id="rId45"/>
    </p:embeddedFont>
    <p:embeddedFont>
      <p:font typeface="Calibri (MS)" panose="020B0604020202020204" charset="0"/>
      <p:regular r:id="rId46"/>
    </p:embeddedFont>
    <p:embeddedFont>
      <p:font typeface="Calibri (MS) Bold" panose="020B0604020202020204" charset="0"/>
      <p:regular r:id="rId47"/>
    </p:embeddedFont>
    <p:embeddedFont>
      <p:font typeface="Calibri (MS) Bold Italics" panose="020B0604020202020204" charset="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73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.svg"/><Relationship Id="rId7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7.svg"/><Relationship Id="rId7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32.png"/><Relationship Id="rId5" Type="http://schemas.openxmlformats.org/officeDocument/2006/relationships/image" Target="../media/image7.png"/><Relationship Id="rId10" Type="http://schemas.openxmlformats.org/officeDocument/2006/relationships/image" Target="../media/image31.png"/><Relationship Id="rId4" Type="http://schemas.openxmlformats.org/officeDocument/2006/relationships/image" Target="../media/image6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7.svg"/><Relationship Id="rId7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7.svg"/><Relationship Id="rId7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37.png"/><Relationship Id="rId4" Type="http://schemas.openxmlformats.org/officeDocument/2006/relationships/image" Target="../media/image6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7.svg"/><Relationship Id="rId7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.svg"/><Relationship Id="rId7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sv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.svg"/><Relationship Id="rId7" Type="http://schemas.openxmlformats.org/officeDocument/2006/relationships/image" Target="../media/image7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7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.svg"/><Relationship Id="rId7" Type="http://schemas.openxmlformats.org/officeDocument/2006/relationships/image" Target="../media/image8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.svg"/><Relationship Id="rId7" Type="http://schemas.openxmlformats.org/officeDocument/2006/relationships/image" Target="../media/image8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72.png"/><Relationship Id="rId10" Type="http://schemas.openxmlformats.org/officeDocument/2006/relationships/image" Target="../media/image87.png"/><Relationship Id="rId4" Type="http://schemas.openxmlformats.org/officeDocument/2006/relationships/image" Target="../media/image71.png"/><Relationship Id="rId9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.sv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1.png"/><Relationship Id="rId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7.svg"/><Relationship Id="rId7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2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467815" cy="10304255"/>
            <a:chOff x="0" y="0"/>
            <a:chExt cx="5957087" cy="137390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57062" cy="13738988"/>
            </a:xfrm>
            <a:custGeom>
              <a:avLst/>
              <a:gdLst/>
              <a:ahLst/>
              <a:cxnLst/>
              <a:rect l="l" t="t" r="r" b="b"/>
              <a:pathLst>
                <a:path w="5957062" h="13738988">
                  <a:moveTo>
                    <a:pt x="0" y="0"/>
                  </a:moveTo>
                  <a:lnTo>
                    <a:pt x="5957062" y="0"/>
                  </a:lnTo>
                  <a:lnTo>
                    <a:pt x="5957062" y="13738988"/>
                  </a:lnTo>
                  <a:lnTo>
                    <a:pt x="0" y="13738988"/>
                  </a:lnTo>
                  <a:close/>
                </a:path>
              </a:pathLst>
            </a:custGeom>
            <a:solidFill>
              <a:srgbClr val="01B69B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650615" y="878113"/>
            <a:ext cx="1783237" cy="686068"/>
            <a:chOff x="0" y="0"/>
            <a:chExt cx="2377649" cy="91475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77694" cy="914781"/>
            </a:xfrm>
            <a:custGeom>
              <a:avLst/>
              <a:gdLst/>
              <a:ahLst/>
              <a:cxnLst/>
              <a:rect l="l" t="t" r="r" b="b"/>
              <a:pathLst>
                <a:path w="2377694" h="914781">
                  <a:moveTo>
                    <a:pt x="0" y="0"/>
                  </a:moveTo>
                  <a:lnTo>
                    <a:pt x="2377694" y="0"/>
                  </a:lnTo>
                  <a:lnTo>
                    <a:pt x="2377694" y="914781"/>
                  </a:lnTo>
                  <a:lnTo>
                    <a:pt x="0" y="914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5" r="-13" b="2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558578" y="669321"/>
            <a:ext cx="803564" cy="1167396"/>
          </a:xfrm>
          <a:custGeom>
            <a:avLst/>
            <a:gdLst/>
            <a:ahLst/>
            <a:cxnLst/>
            <a:rect l="l" t="t" r="r" b="b"/>
            <a:pathLst>
              <a:path w="803564" h="1167396">
                <a:moveTo>
                  <a:pt x="0" y="0"/>
                </a:moveTo>
                <a:lnTo>
                  <a:pt x="803564" y="0"/>
                </a:lnTo>
                <a:lnTo>
                  <a:pt x="803564" y="1167396"/>
                </a:lnTo>
                <a:lnTo>
                  <a:pt x="0" y="11673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 rot="-5400000">
            <a:off x="16800626" y="8536266"/>
            <a:ext cx="1525842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950" b="1" spc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sp>
        <p:nvSpPr>
          <p:cNvPr id="8" name="Freeform 8"/>
          <p:cNvSpPr/>
          <p:nvPr/>
        </p:nvSpPr>
        <p:spPr>
          <a:xfrm>
            <a:off x="2956305" y="6801257"/>
            <a:ext cx="3024101" cy="2711859"/>
          </a:xfrm>
          <a:custGeom>
            <a:avLst/>
            <a:gdLst/>
            <a:ahLst/>
            <a:cxnLst/>
            <a:rect l="l" t="t" r="r" b="b"/>
            <a:pathLst>
              <a:path w="3024101" h="2711859">
                <a:moveTo>
                  <a:pt x="0" y="0"/>
                </a:moveTo>
                <a:lnTo>
                  <a:pt x="3024101" y="0"/>
                </a:lnTo>
                <a:lnTo>
                  <a:pt x="3024101" y="2711859"/>
                </a:lnTo>
                <a:lnTo>
                  <a:pt x="0" y="2711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6938227" y="3415358"/>
            <a:ext cx="9772787" cy="2855100"/>
            <a:chOff x="-750725" y="-754608"/>
            <a:chExt cx="9679333" cy="3806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928608" cy="3052192"/>
            </a:xfrm>
            <a:custGeom>
              <a:avLst/>
              <a:gdLst/>
              <a:ahLst/>
              <a:cxnLst/>
              <a:rect l="l" t="t" r="r" b="b"/>
              <a:pathLst>
                <a:path w="8928608" h="3052192">
                  <a:moveTo>
                    <a:pt x="0" y="0"/>
                  </a:moveTo>
                  <a:lnTo>
                    <a:pt x="8928608" y="0"/>
                  </a:lnTo>
                  <a:lnTo>
                    <a:pt x="8928608" y="3052192"/>
                  </a:lnTo>
                  <a:lnTo>
                    <a:pt x="0" y="305219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-750725" y="-754608"/>
              <a:ext cx="8928608" cy="3099817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5348"/>
                </a:lnSpc>
              </a:pPr>
              <a:r>
                <a:rPr lang="en-US" sz="4951" b="1" spc="0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Promovarea </a:t>
              </a:r>
              <a:r>
                <a:rPr lang="en-US" sz="4951" b="1" spc="0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alimentației</a:t>
              </a:r>
              <a:r>
                <a:rPr lang="en-US" sz="4951" b="1" spc="0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4951" b="1" spc="0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sănătoase</a:t>
              </a:r>
              <a:r>
                <a:rPr lang="en-US" sz="4951" b="1" spc="0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4951" b="1" spc="0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și</a:t>
              </a:r>
              <a:r>
                <a:rPr lang="en-US" sz="4951" b="1" spc="0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a </a:t>
              </a:r>
              <a:r>
                <a:rPr lang="en-US" sz="4951" b="1" spc="0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activității</a:t>
              </a:r>
              <a:r>
                <a:rPr lang="en-US" sz="4951" b="1" spc="0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4951" b="1" spc="0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fizice</a:t>
              </a:r>
              <a:endParaRPr lang="en-US" sz="4951" b="1" spc="0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787356" y="8515531"/>
            <a:ext cx="9923658" cy="727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1"/>
              </a:lnSpc>
            </a:pPr>
            <a:r>
              <a:rPr lang="en-US" sz="2250" spc="0">
                <a:solidFill>
                  <a:srgbClr val="01B69B"/>
                </a:solidFill>
                <a:latin typeface="Calibri (MS)"/>
                <a:ea typeface="Calibri (MS)"/>
                <a:cs typeface="Calibri (MS)"/>
                <a:sym typeface="Calibri (MS)"/>
              </a:rPr>
              <a:t>Acest material gratuit este destinat copiilor și preadolescenților între 7-15  ani</a:t>
            </a:r>
          </a:p>
          <a:p>
            <a:pPr algn="l">
              <a:lnSpc>
                <a:spcPts val="2701"/>
              </a:lnSpc>
            </a:pPr>
            <a:endParaRPr lang="en-US" sz="2250" spc="0">
              <a:solidFill>
                <a:srgbClr val="01B69B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16" name="Dreptunghi 15"/>
          <p:cNvSpPr/>
          <p:nvPr/>
        </p:nvSpPr>
        <p:spPr>
          <a:xfrm>
            <a:off x="6841736" y="2681075"/>
            <a:ext cx="9144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o-RO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CAMPANIA NAȚIONALĂ </a:t>
            </a:r>
            <a:endParaRPr lang="ro-RO" sz="4400" dirty="0"/>
          </a:p>
        </p:txBody>
      </p:sp>
      <p:sp>
        <p:nvSpPr>
          <p:cNvPr id="17" name="Dreptunghi 16"/>
          <p:cNvSpPr/>
          <p:nvPr/>
        </p:nvSpPr>
        <p:spPr>
          <a:xfrm>
            <a:off x="6873634" y="6703705"/>
            <a:ext cx="9144000" cy="13199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o-RO" sz="3200" b="1" i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„Fii activ, mănâncă sănătos!”</a:t>
            </a:r>
            <a:endParaRPr lang="ro-RO" sz="3200" dirty="0">
              <a:solidFill>
                <a:schemeClr val="bg1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o-RO" sz="32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Septembrie - Octombrie 2025</a:t>
            </a:r>
            <a:endParaRPr lang="ro-RO" sz="3200" dirty="0"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Imagine 17">
            <a:extLst>
              <a:ext uri="{FF2B5EF4-FFF2-40B4-BE49-F238E27FC236}">
                <a16:creationId xmlns:a16="http://schemas.microsoft.com/office/drawing/2014/main" xmlns="" id="{C1732783-0EF1-3B5D-683D-B717AB585E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8062" y="4082772"/>
            <a:ext cx="2191671" cy="2200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31" y="-14316"/>
            <a:ext cx="1148219" cy="10318571"/>
            <a:chOff x="0" y="0"/>
            <a:chExt cx="1530958" cy="13758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0985" cy="13758038"/>
            </a:xfrm>
            <a:custGeom>
              <a:avLst/>
              <a:gdLst/>
              <a:ahLst/>
              <a:cxnLst/>
              <a:rect l="l" t="t" r="r" b="b"/>
              <a:pathLst>
                <a:path w="1530985" h="13758038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758726" y="664730"/>
            <a:ext cx="773042" cy="1122018"/>
          </a:xfrm>
          <a:custGeom>
            <a:avLst/>
            <a:gdLst/>
            <a:ahLst/>
            <a:cxnLst/>
            <a:rect l="l" t="t" r="r" b="b"/>
            <a:pathLst>
              <a:path w="773042" h="1122018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950" b="1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9550121"/>
            <a:ext cx="1145788" cy="549125"/>
            <a:chOff x="0" y="0"/>
            <a:chExt cx="1527717" cy="7321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27717" cy="732166"/>
            </a:xfrm>
            <a:custGeom>
              <a:avLst/>
              <a:gdLst/>
              <a:ahLst/>
              <a:cxnLst/>
              <a:rect l="l" t="t" r="r" b="b"/>
              <a:pathLst>
                <a:path w="1527717" h="732166">
                  <a:moveTo>
                    <a:pt x="0" y="0"/>
                  </a:moveTo>
                  <a:lnTo>
                    <a:pt x="1527717" y="0"/>
                  </a:lnTo>
                  <a:lnTo>
                    <a:pt x="1527717" y="732166"/>
                  </a:lnTo>
                  <a:lnTo>
                    <a:pt x="0" y="732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527717" cy="77979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&lt;number&gt;</a:t>
              </a:r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791340" y="559929"/>
            <a:ext cx="10639996" cy="1331620"/>
            <a:chOff x="0" y="0"/>
            <a:chExt cx="14186662" cy="177549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186663" cy="1775460"/>
            </a:xfrm>
            <a:custGeom>
              <a:avLst/>
              <a:gdLst/>
              <a:ahLst/>
              <a:cxnLst/>
              <a:rect l="l" t="t" r="r" b="b"/>
              <a:pathLst>
                <a:path w="14186663" h="1775460">
                  <a:moveTo>
                    <a:pt x="0" y="0"/>
                  </a:moveTo>
                  <a:lnTo>
                    <a:pt x="14186663" y="0"/>
                  </a:lnTo>
                  <a:lnTo>
                    <a:pt x="14186663" y="1775460"/>
                  </a:lnTo>
                  <a:lnTo>
                    <a:pt x="0" y="1775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" r="-17" b="-1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2559520" y="1558252"/>
            <a:ext cx="15567371" cy="8653087"/>
            <a:chOff x="0" y="0"/>
            <a:chExt cx="22054295" cy="1225882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054313" cy="12258802"/>
            </a:xfrm>
            <a:custGeom>
              <a:avLst/>
              <a:gdLst/>
              <a:ahLst/>
              <a:cxnLst/>
              <a:rect l="l" t="t" r="r" b="b"/>
              <a:pathLst>
                <a:path w="22054313" h="12258802">
                  <a:moveTo>
                    <a:pt x="0" y="0"/>
                  </a:moveTo>
                  <a:lnTo>
                    <a:pt x="22054313" y="0"/>
                  </a:lnTo>
                  <a:lnTo>
                    <a:pt x="22054313" y="12258802"/>
                  </a:lnTo>
                  <a:lnTo>
                    <a:pt x="0" y="12258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" r="-4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5911259" y="2424325"/>
            <a:ext cx="10183229" cy="2590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34"/>
              </a:lnSpc>
            </a:pPr>
            <a:r>
              <a:rPr lang="en-US" sz="3087" b="1" i="1" spc="-3">
                <a:solidFill>
                  <a:srgbClr val="7030A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Exemple pentru cină:</a:t>
            </a:r>
          </a:p>
          <a:p>
            <a:pPr algn="l">
              <a:lnSpc>
                <a:spcPts val="3334"/>
              </a:lnSpc>
            </a:pPr>
            <a:endParaRPr lang="en-US" sz="3087" b="1" i="1" spc="-3">
              <a:solidFill>
                <a:srgbClr val="7030A0"/>
              </a:solidFill>
              <a:latin typeface="Calibri (MS) Bold Italics"/>
              <a:ea typeface="Calibri (MS) Bold Italics"/>
              <a:cs typeface="Calibri (MS) Bold Italics"/>
              <a:sym typeface="Calibri (MS) Bold Italics"/>
            </a:endParaRPr>
          </a:p>
          <a:p>
            <a:pPr marL="3361688" lvl="2" indent="-1120563" algn="l">
              <a:lnSpc>
                <a:spcPts val="3334"/>
              </a:lnSpc>
              <a:buFont typeface="Arial"/>
              <a:buChar char="⚬"/>
            </a:pPr>
            <a:r>
              <a:rPr lang="en-US" sz="3087" b="1" i="1" spc="-3">
                <a:solidFill>
                  <a:srgbClr val="A46D02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Pește la cuptor cu legume sotate</a:t>
            </a:r>
          </a:p>
          <a:p>
            <a:pPr marL="3361688" lvl="2" indent="-1120563" algn="l">
              <a:lnSpc>
                <a:spcPts val="3334"/>
              </a:lnSpc>
              <a:buFont typeface="Arial"/>
              <a:buChar char="⚬"/>
            </a:pPr>
            <a:r>
              <a:rPr lang="en-US" sz="3087" b="1" i="1" spc="-3">
                <a:solidFill>
                  <a:srgbClr val="A46D02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Mămăligă cu brânză</a:t>
            </a:r>
          </a:p>
          <a:p>
            <a:pPr marL="3361688" lvl="2" indent="-1120563" algn="l">
              <a:lnSpc>
                <a:spcPts val="3334"/>
              </a:lnSpc>
              <a:buFont typeface="Arial"/>
              <a:buChar char="⚬"/>
            </a:pPr>
            <a:r>
              <a:rPr lang="en-US" sz="3087" b="1" i="1" spc="-3">
                <a:solidFill>
                  <a:srgbClr val="A46D02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Paste integrale cu carne de pui tocată</a:t>
            </a:r>
          </a:p>
          <a:p>
            <a:pPr marL="3361688" lvl="2" indent="-1120563" algn="l">
              <a:lnSpc>
                <a:spcPts val="3334"/>
              </a:lnSpc>
            </a:pPr>
            <a:endParaRPr lang="en-US" sz="3087" b="1" i="1" spc="-3">
              <a:solidFill>
                <a:srgbClr val="A46D02"/>
              </a:solidFill>
              <a:latin typeface="Calibri (MS) Bold Italics"/>
              <a:ea typeface="Calibri (MS) Bold Italics"/>
              <a:cs typeface="Calibri (MS) Bold Italics"/>
              <a:sym typeface="Calibri (MS) Bold Italics"/>
            </a:endParaRPr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2028492" y="3868721"/>
            <a:ext cx="3882767" cy="6435534"/>
            <a:chOff x="0" y="0"/>
            <a:chExt cx="5177022" cy="858071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177028" cy="8580755"/>
            </a:xfrm>
            <a:custGeom>
              <a:avLst/>
              <a:gdLst/>
              <a:ahLst/>
              <a:cxnLst/>
              <a:rect l="l" t="t" r="r" b="b"/>
              <a:pathLst>
                <a:path w="5177028" h="8580755">
                  <a:moveTo>
                    <a:pt x="0" y="0"/>
                  </a:moveTo>
                  <a:lnTo>
                    <a:pt x="5177028" y="0"/>
                  </a:lnTo>
                  <a:lnTo>
                    <a:pt x="5177028" y="8580755"/>
                  </a:lnTo>
                  <a:lnTo>
                    <a:pt x="0" y="8580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6" r="-6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5520551" y="4860819"/>
            <a:ext cx="3181573" cy="3181573"/>
            <a:chOff x="0" y="0"/>
            <a:chExt cx="4242097" cy="424209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242054" cy="4242054"/>
            </a:xfrm>
            <a:custGeom>
              <a:avLst/>
              <a:gdLst/>
              <a:ahLst/>
              <a:cxnLst/>
              <a:rect l="l" t="t" r="r" b="b"/>
              <a:pathLst>
                <a:path w="4242054" h="4242054">
                  <a:moveTo>
                    <a:pt x="0" y="0"/>
                  </a:moveTo>
                  <a:lnTo>
                    <a:pt x="4242054" y="0"/>
                  </a:lnTo>
                  <a:lnTo>
                    <a:pt x="4242054" y="4242054"/>
                  </a:lnTo>
                  <a:lnTo>
                    <a:pt x="0" y="42420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1" b="-1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2192023" y="4860819"/>
            <a:ext cx="4300890" cy="4301160"/>
            <a:chOff x="0" y="0"/>
            <a:chExt cx="5734520" cy="5734880"/>
          </a:xfrm>
        </p:grpSpPr>
        <p:sp>
          <p:nvSpPr>
            <p:cNvPr id="19" name="Freeform 19" descr="Gustări Calde"/>
            <p:cNvSpPr/>
            <p:nvPr/>
          </p:nvSpPr>
          <p:spPr>
            <a:xfrm>
              <a:off x="0" y="0"/>
              <a:ext cx="5734558" cy="5734939"/>
            </a:xfrm>
            <a:custGeom>
              <a:avLst/>
              <a:gdLst/>
              <a:ahLst/>
              <a:cxnLst/>
              <a:rect l="l" t="t" r="r" b="b"/>
              <a:pathLst>
                <a:path w="5734558" h="5734939">
                  <a:moveTo>
                    <a:pt x="0" y="0"/>
                  </a:moveTo>
                  <a:lnTo>
                    <a:pt x="5734558" y="0"/>
                  </a:lnTo>
                  <a:lnTo>
                    <a:pt x="5734558" y="5734939"/>
                  </a:lnTo>
                  <a:lnTo>
                    <a:pt x="0" y="57349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3" r="-2" b="1"/>
              </a:stretch>
            </a:blip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8806790" y="5799435"/>
            <a:ext cx="2572755" cy="2572755"/>
            <a:chOff x="0" y="0"/>
            <a:chExt cx="3430340" cy="3430340"/>
          </a:xfrm>
        </p:grpSpPr>
        <p:sp>
          <p:nvSpPr>
            <p:cNvPr id="21" name="Freeform 21" descr="Spaghetti Bolognese Clipart"/>
            <p:cNvSpPr/>
            <p:nvPr/>
          </p:nvSpPr>
          <p:spPr>
            <a:xfrm>
              <a:off x="0" y="0"/>
              <a:ext cx="3430397" cy="3430397"/>
            </a:xfrm>
            <a:custGeom>
              <a:avLst/>
              <a:gdLst/>
              <a:ahLst/>
              <a:cxnLst/>
              <a:rect l="l" t="t" r="r" b="b"/>
              <a:pathLst>
                <a:path w="3430397" h="3430397">
                  <a:moveTo>
                    <a:pt x="0" y="0"/>
                  </a:moveTo>
                  <a:lnTo>
                    <a:pt x="3430397" y="0"/>
                  </a:lnTo>
                  <a:lnTo>
                    <a:pt x="3430397" y="3430397"/>
                  </a:lnTo>
                  <a:lnTo>
                    <a:pt x="0" y="3430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r="1" b="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31" y="-14316"/>
            <a:ext cx="1148219" cy="10318571"/>
            <a:chOff x="0" y="0"/>
            <a:chExt cx="1530958" cy="13758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0985" cy="13758038"/>
            </a:xfrm>
            <a:custGeom>
              <a:avLst/>
              <a:gdLst/>
              <a:ahLst/>
              <a:cxnLst/>
              <a:rect l="l" t="t" r="r" b="b"/>
              <a:pathLst>
                <a:path w="1530985" h="13758038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758726" y="664730"/>
            <a:ext cx="773042" cy="1122018"/>
          </a:xfrm>
          <a:custGeom>
            <a:avLst/>
            <a:gdLst/>
            <a:ahLst/>
            <a:cxnLst/>
            <a:rect l="l" t="t" r="r" b="b"/>
            <a:pathLst>
              <a:path w="773042" h="1122018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950" b="1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9550121"/>
            <a:ext cx="1145788" cy="549125"/>
            <a:chOff x="0" y="0"/>
            <a:chExt cx="1527717" cy="7321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27717" cy="732166"/>
            </a:xfrm>
            <a:custGeom>
              <a:avLst/>
              <a:gdLst/>
              <a:ahLst/>
              <a:cxnLst/>
              <a:rect l="l" t="t" r="r" b="b"/>
              <a:pathLst>
                <a:path w="1527717" h="732166">
                  <a:moveTo>
                    <a:pt x="0" y="0"/>
                  </a:moveTo>
                  <a:lnTo>
                    <a:pt x="1527717" y="0"/>
                  </a:lnTo>
                  <a:lnTo>
                    <a:pt x="1527717" y="732166"/>
                  </a:lnTo>
                  <a:lnTo>
                    <a:pt x="0" y="732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527717" cy="77979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&lt;number&gt;</a:t>
              </a:r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984313" y="407319"/>
            <a:ext cx="10639996" cy="1331620"/>
            <a:chOff x="0" y="0"/>
            <a:chExt cx="14186662" cy="177549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186663" cy="1775460"/>
            </a:xfrm>
            <a:custGeom>
              <a:avLst/>
              <a:gdLst/>
              <a:ahLst/>
              <a:cxnLst/>
              <a:rect l="l" t="t" r="r" b="b"/>
              <a:pathLst>
                <a:path w="14186663" h="1775460">
                  <a:moveTo>
                    <a:pt x="0" y="0"/>
                  </a:moveTo>
                  <a:lnTo>
                    <a:pt x="14186663" y="0"/>
                  </a:lnTo>
                  <a:lnTo>
                    <a:pt x="14186663" y="1775460"/>
                  </a:lnTo>
                  <a:lnTo>
                    <a:pt x="0" y="1775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" r="-17" b="-1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2559520" y="1352001"/>
            <a:ext cx="15728480" cy="8742382"/>
            <a:chOff x="0" y="0"/>
            <a:chExt cx="22054295" cy="1225846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054313" cy="12258421"/>
            </a:xfrm>
            <a:custGeom>
              <a:avLst/>
              <a:gdLst/>
              <a:ahLst/>
              <a:cxnLst/>
              <a:rect l="l" t="t" r="r" b="b"/>
              <a:pathLst>
                <a:path w="22054313" h="12258421">
                  <a:moveTo>
                    <a:pt x="0" y="0"/>
                  </a:moveTo>
                  <a:lnTo>
                    <a:pt x="22054313" y="0"/>
                  </a:lnTo>
                  <a:lnTo>
                    <a:pt x="22054313" y="12258421"/>
                  </a:lnTo>
                  <a:lnTo>
                    <a:pt x="0" y="12258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" r="-3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5674377" y="2550332"/>
            <a:ext cx="10876886" cy="3146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27"/>
              </a:lnSpc>
            </a:pPr>
            <a:r>
              <a:rPr lang="en-US" sz="3544" b="1" i="1" spc="0">
                <a:solidFill>
                  <a:srgbClr val="262262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Exemple pentru gustările dintre mese :</a:t>
            </a:r>
          </a:p>
          <a:p>
            <a:pPr marL="286311" lvl="1" indent="-143156" algn="l">
              <a:lnSpc>
                <a:spcPts val="3415"/>
              </a:lnSpc>
              <a:buFont typeface="Arial"/>
              <a:buChar char="•"/>
            </a:pPr>
            <a:r>
              <a:rPr lang="en-US" sz="3162" b="1" i="1" spc="-1">
                <a:solidFill>
                  <a:srgbClr val="7030A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bastonașe de legume proaspete cu sos de iaurt sau</a:t>
            </a:r>
          </a:p>
          <a:p>
            <a:pPr marL="286311" lvl="1" indent="-143156" algn="l">
              <a:lnSpc>
                <a:spcPts val="3415"/>
              </a:lnSpc>
              <a:buFont typeface="Arial"/>
              <a:buChar char="•"/>
            </a:pPr>
            <a:r>
              <a:rPr lang="en-US" sz="3162" b="1" i="1" spc="-1">
                <a:solidFill>
                  <a:srgbClr val="7030A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fructe proaspete sau</a:t>
            </a:r>
          </a:p>
          <a:p>
            <a:pPr marL="286311" lvl="1" indent="-143156" algn="l">
              <a:lnSpc>
                <a:spcPts val="3415"/>
              </a:lnSpc>
              <a:buFont typeface="Arial"/>
              <a:buChar char="•"/>
            </a:pPr>
            <a:r>
              <a:rPr lang="en-US" sz="3162" b="1" i="1" spc="-1">
                <a:solidFill>
                  <a:srgbClr val="7030A0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pâine integrală cu brânză și ardei sau</a:t>
            </a:r>
          </a:p>
          <a:p>
            <a:pPr marL="286311" lvl="1" indent="-143156" algn="l">
              <a:lnSpc>
                <a:spcPts val="3415"/>
              </a:lnSpc>
              <a:buFont typeface="Arial"/>
              <a:buChar char="•"/>
            </a:pPr>
            <a:r>
              <a:rPr lang="en-US" sz="3162" b="1" i="1" spc="-1">
                <a:solidFill>
                  <a:srgbClr val="7030A0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pâine integrală cu ou fiert tare amestecat cu puțin muștar sau</a:t>
            </a:r>
          </a:p>
          <a:p>
            <a:pPr marL="286311" lvl="1" indent="-143156" algn="l">
              <a:lnSpc>
                <a:spcPts val="3415"/>
              </a:lnSpc>
              <a:buFont typeface="Arial"/>
              <a:buChar char="•"/>
            </a:pPr>
            <a:r>
              <a:rPr lang="en-US" sz="3162" b="1" i="1" spc="-1">
                <a:solidFill>
                  <a:srgbClr val="7030A0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rulouri de orez cu legume și pește sau</a:t>
            </a:r>
          </a:p>
          <a:p>
            <a:pPr marL="286311" lvl="1" indent="-143156" algn="l">
              <a:lnSpc>
                <a:spcPts val="3415"/>
              </a:lnSpc>
              <a:buFont typeface="Arial"/>
              <a:buChar char="•"/>
            </a:pPr>
            <a:r>
              <a:rPr lang="en-US" sz="3162" b="1" i="1" spc="-1">
                <a:solidFill>
                  <a:srgbClr val="7030A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mix de alune și nuci nesărate</a:t>
            </a:r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791340" y="4214186"/>
            <a:ext cx="3883037" cy="6435264"/>
            <a:chOff x="0" y="0"/>
            <a:chExt cx="5177382" cy="858035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177409" cy="8580374"/>
            </a:xfrm>
            <a:custGeom>
              <a:avLst/>
              <a:gdLst/>
              <a:ahLst/>
              <a:cxnLst/>
              <a:rect l="l" t="t" r="r" b="b"/>
              <a:pathLst>
                <a:path w="5177409" h="8580374">
                  <a:moveTo>
                    <a:pt x="0" y="0"/>
                  </a:moveTo>
                  <a:lnTo>
                    <a:pt x="5177409" y="0"/>
                  </a:lnTo>
                  <a:lnTo>
                    <a:pt x="5177409" y="8580374"/>
                  </a:lnTo>
                  <a:lnTo>
                    <a:pt x="0" y="8580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2137078" y="6215291"/>
            <a:ext cx="3950833" cy="3043009"/>
            <a:chOff x="0" y="0"/>
            <a:chExt cx="5267778" cy="405734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267833" cy="4057396"/>
            </a:xfrm>
            <a:custGeom>
              <a:avLst/>
              <a:gdLst/>
              <a:ahLst/>
              <a:cxnLst/>
              <a:rect l="l" t="t" r="r" b="b"/>
              <a:pathLst>
                <a:path w="5267833" h="4057396">
                  <a:moveTo>
                    <a:pt x="0" y="0"/>
                  </a:moveTo>
                  <a:lnTo>
                    <a:pt x="5267833" y="0"/>
                  </a:lnTo>
                  <a:lnTo>
                    <a:pt x="5267833" y="4057396"/>
                  </a:lnTo>
                  <a:lnTo>
                    <a:pt x="0" y="4057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8" r="1" b="-17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7455587" y="7190074"/>
            <a:ext cx="2655137" cy="2652706"/>
            <a:chOff x="0" y="0"/>
            <a:chExt cx="3540183" cy="353694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540125" cy="3536950"/>
            </a:xfrm>
            <a:custGeom>
              <a:avLst/>
              <a:gdLst/>
              <a:ahLst/>
              <a:cxnLst/>
              <a:rect l="l" t="t" r="r" b="b"/>
              <a:pathLst>
                <a:path w="3540125" h="3536950">
                  <a:moveTo>
                    <a:pt x="0" y="0"/>
                  </a:moveTo>
                  <a:lnTo>
                    <a:pt x="3540125" y="0"/>
                  </a:lnTo>
                  <a:lnTo>
                    <a:pt x="3540125" y="3536950"/>
                  </a:lnTo>
                  <a:lnTo>
                    <a:pt x="0" y="3536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7" r="-18"/>
              </a:stretch>
            </a:blip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9144000" y="5143500"/>
            <a:ext cx="3480309" cy="2625155"/>
            <a:chOff x="0" y="0"/>
            <a:chExt cx="4640413" cy="350020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640453" cy="3500247"/>
            </a:xfrm>
            <a:custGeom>
              <a:avLst/>
              <a:gdLst/>
              <a:ahLst/>
              <a:cxnLst/>
              <a:rect l="l" t="t" r="r" b="b"/>
              <a:pathLst>
                <a:path w="4640453" h="3500247">
                  <a:moveTo>
                    <a:pt x="0" y="0"/>
                  </a:moveTo>
                  <a:lnTo>
                    <a:pt x="4640453" y="0"/>
                  </a:lnTo>
                  <a:lnTo>
                    <a:pt x="4640453" y="3500247"/>
                  </a:lnTo>
                  <a:lnTo>
                    <a:pt x="0" y="3500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" b="1"/>
              </a:stretch>
            </a:blip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5674377" y="5697065"/>
            <a:ext cx="2751295" cy="2819361"/>
            <a:chOff x="0" y="0"/>
            <a:chExt cx="3668393" cy="375914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668395" cy="3759200"/>
            </a:xfrm>
            <a:custGeom>
              <a:avLst/>
              <a:gdLst/>
              <a:ahLst/>
              <a:cxnLst/>
              <a:rect l="l" t="t" r="r" b="b"/>
              <a:pathLst>
                <a:path w="3668395" h="3759200">
                  <a:moveTo>
                    <a:pt x="0" y="0"/>
                  </a:moveTo>
                  <a:lnTo>
                    <a:pt x="3668395" y="0"/>
                  </a:lnTo>
                  <a:lnTo>
                    <a:pt x="3668395" y="3759200"/>
                  </a:lnTo>
                  <a:lnTo>
                    <a:pt x="0" y="3759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7" r="-7" b="1"/>
              </a:stretch>
            </a:blip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2891510" y="1786748"/>
            <a:ext cx="2153281" cy="2153551"/>
            <a:chOff x="0" y="0"/>
            <a:chExt cx="2871042" cy="287140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871089" cy="2871343"/>
            </a:xfrm>
            <a:custGeom>
              <a:avLst/>
              <a:gdLst/>
              <a:ahLst/>
              <a:cxnLst/>
              <a:rect l="l" t="t" r="r" b="b"/>
              <a:pathLst>
                <a:path w="2871089" h="2871343">
                  <a:moveTo>
                    <a:pt x="0" y="0"/>
                  </a:moveTo>
                  <a:lnTo>
                    <a:pt x="2871089" y="0"/>
                  </a:lnTo>
                  <a:lnTo>
                    <a:pt x="2871089" y="2871343"/>
                  </a:lnTo>
                  <a:lnTo>
                    <a:pt x="0" y="2871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6" r="-4" b="-2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31" y="-14316"/>
            <a:ext cx="1148219" cy="10318571"/>
            <a:chOff x="0" y="0"/>
            <a:chExt cx="1530958" cy="13758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0985" cy="13758038"/>
            </a:xfrm>
            <a:custGeom>
              <a:avLst/>
              <a:gdLst/>
              <a:ahLst/>
              <a:cxnLst/>
              <a:rect l="l" t="t" r="r" b="b"/>
              <a:pathLst>
                <a:path w="1530985" h="13758038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758726" y="664730"/>
            <a:ext cx="773042" cy="1122018"/>
          </a:xfrm>
          <a:custGeom>
            <a:avLst/>
            <a:gdLst/>
            <a:ahLst/>
            <a:cxnLst/>
            <a:rect l="l" t="t" r="r" b="b"/>
            <a:pathLst>
              <a:path w="773042" h="1122018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950" b="1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9550121"/>
            <a:ext cx="1145788" cy="754968"/>
            <a:chOff x="0" y="0"/>
            <a:chExt cx="1527717" cy="100662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27717" cy="1006624"/>
            </a:xfrm>
            <a:custGeom>
              <a:avLst/>
              <a:gdLst/>
              <a:ahLst/>
              <a:cxnLst/>
              <a:rect l="l" t="t" r="r" b="b"/>
              <a:pathLst>
                <a:path w="1527717" h="1006624">
                  <a:moveTo>
                    <a:pt x="0" y="0"/>
                  </a:moveTo>
                  <a:lnTo>
                    <a:pt x="1527717" y="0"/>
                  </a:lnTo>
                  <a:lnTo>
                    <a:pt x="1527717" y="1006624"/>
                  </a:lnTo>
                  <a:lnTo>
                    <a:pt x="0" y="10066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527717" cy="105424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12</a:t>
              </a:r>
            </a:p>
            <a:p>
              <a:pPr algn="ctr">
                <a:lnSpc>
                  <a:spcPts val="2611"/>
                </a:lnSpc>
              </a:pPr>
              <a:endParaRPr lang="en-US" sz="2175" spc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941072" y="559929"/>
            <a:ext cx="10639996" cy="1331620"/>
            <a:chOff x="0" y="0"/>
            <a:chExt cx="14186662" cy="177549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186663" cy="1775460"/>
            </a:xfrm>
            <a:custGeom>
              <a:avLst/>
              <a:gdLst/>
              <a:ahLst/>
              <a:cxnLst/>
              <a:rect l="l" t="t" r="r" b="b"/>
              <a:pathLst>
                <a:path w="14186663" h="1775460">
                  <a:moveTo>
                    <a:pt x="0" y="0"/>
                  </a:moveTo>
                  <a:lnTo>
                    <a:pt x="14186663" y="0"/>
                  </a:lnTo>
                  <a:lnTo>
                    <a:pt x="14186663" y="1775460"/>
                  </a:lnTo>
                  <a:lnTo>
                    <a:pt x="0" y="1775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" r="-17" b="-1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2559520" y="1356863"/>
            <a:ext cx="15728480" cy="8742382"/>
            <a:chOff x="0" y="0"/>
            <a:chExt cx="22054295" cy="1225846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054313" cy="12258421"/>
            </a:xfrm>
            <a:custGeom>
              <a:avLst/>
              <a:gdLst/>
              <a:ahLst/>
              <a:cxnLst/>
              <a:rect l="l" t="t" r="r" b="b"/>
              <a:pathLst>
                <a:path w="22054313" h="12258421">
                  <a:moveTo>
                    <a:pt x="0" y="0"/>
                  </a:moveTo>
                  <a:lnTo>
                    <a:pt x="22054313" y="0"/>
                  </a:lnTo>
                  <a:lnTo>
                    <a:pt x="22054313" y="12258421"/>
                  </a:lnTo>
                  <a:lnTo>
                    <a:pt x="0" y="12258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" r="-3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5610408" y="1675053"/>
            <a:ext cx="10468315" cy="2852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75"/>
              </a:lnSpc>
            </a:pPr>
            <a:r>
              <a:rPr lang="en-US" sz="4051" b="1" spc="0">
                <a:solidFill>
                  <a:srgbClr val="C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Ține minte !</a:t>
            </a:r>
          </a:p>
          <a:p>
            <a:pPr algn="l">
              <a:lnSpc>
                <a:spcPts val="4375"/>
              </a:lnSpc>
            </a:pPr>
            <a:endParaRPr lang="en-US" sz="4051" b="1" spc="0">
              <a:solidFill>
                <a:srgbClr val="C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4375"/>
              </a:lnSpc>
            </a:pPr>
            <a:r>
              <a:rPr lang="en-US" sz="4051" b="1" spc="0">
                <a:solidFill>
                  <a:srgbClr val="13113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MICUL DEJUN</a:t>
            </a:r>
            <a:r>
              <a:rPr lang="en-US" sz="4051" b="1" spc="0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este cea mai importantă masă a zilei, el îți dă energie pentru aproape toată ziua ! </a:t>
            </a:r>
          </a:p>
          <a:p>
            <a:pPr algn="l">
              <a:lnSpc>
                <a:spcPts val="4375"/>
              </a:lnSpc>
            </a:pPr>
            <a:endParaRPr lang="en-US" sz="4051" b="1" spc="0">
              <a:solidFill>
                <a:srgbClr val="0070C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4036603" y="3663981"/>
            <a:ext cx="3883037" cy="6435264"/>
            <a:chOff x="0" y="0"/>
            <a:chExt cx="5177382" cy="858035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177409" cy="8580374"/>
            </a:xfrm>
            <a:custGeom>
              <a:avLst/>
              <a:gdLst/>
              <a:ahLst/>
              <a:cxnLst/>
              <a:rect l="l" t="t" r="r" b="b"/>
              <a:pathLst>
                <a:path w="5177409" h="8580374">
                  <a:moveTo>
                    <a:pt x="0" y="0"/>
                  </a:moveTo>
                  <a:lnTo>
                    <a:pt x="5177409" y="0"/>
                  </a:lnTo>
                  <a:lnTo>
                    <a:pt x="5177409" y="8580374"/>
                  </a:lnTo>
                  <a:lnTo>
                    <a:pt x="0" y="8580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13024693" y="4159646"/>
            <a:ext cx="3460823" cy="5665037"/>
          </a:xfrm>
          <a:custGeom>
            <a:avLst/>
            <a:gdLst/>
            <a:ahLst/>
            <a:cxnLst/>
            <a:rect l="l" t="t" r="r" b="b"/>
            <a:pathLst>
              <a:path w="3460823" h="5665037">
                <a:moveTo>
                  <a:pt x="0" y="0"/>
                </a:moveTo>
                <a:lnTo>
                  <a:pt x="3460822" y="0"/>
                </a:lnTo>
                <a:lnTo>
                  <a:pt x="3460822" y="5665037"/>
                </a:lnTo>
                <a:lnTo>
                  <a:pt x="0" y="5665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31" y="-14316"/>
            <a:ext cx="1148219" cy="10318571"/>
            <a:chOff x="0" y="0"/>
            <a:chExt cx="1530958" cy="13758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0985" cy="13758038"/>
            </a:xfrm>
            <a:custGeom>
              <a:avLst/>
              <a:gdLst/>
              <a:ahLst/>
              <a:cxnLst/>
              <a:rect l="l" t="t" r="r" b="b"/>
              <a:pathLst>
                <a:path w="1530985" h="13758038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758726" y="664730"/>
            <a:ext cx="773042" cy="1122018"/>
          </a:xfrm>
          <a:custGeom>
            <a:avLst/>
            <a:gdLst/>
            <a:ahLst/>
            <a:cxnLst/>
            <a:rect l="l" t="t" r="r" b="b"/>
            <a:pathLst>
              <a:path w="773042" h="1122018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950" b="1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9550121"/>
            <a:ext cx="1145788" cy="549125"/>
            <a:chOff x="0" y="0"/>
            <a:chExt cx="1527717" cy="7321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27717" cy="732166"/>
            </a:xfrm>
            <a:custGeom>
              <a:avLst/>
              <a:gdLst/>
              <a:ahLst/>
              <a:cxnLst/>
              <a:rect l="l" t="t" r="r" b="b"/>
              <a:pathLst>
                <a:path w="1527717" h="732166">
                  <a:moveTo>
                    <a:pt x="0" y="0"/>
                  </a:moveTo>
                  <a:lnTo>
                    <a:pt x="1527717" y="0"/>
                  </a:lnTo>
                  <a:lnTo>
                    <a:pt x="1527717" y="732166"/>
                  </a:lnTo>
                  <a:lnTo>
                    <a:pt x="0" y="732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527717" cy="77979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13</a:t>
              </a:r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2090803" y="362890"/>
            <a:ext cx="10639996" cy="1331620"/>
            <a:chOff x="0" y="0"/>
            <a:chExt cx="14186662" cy="177549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186663" cy="1775460"/>
            </a:xfrm>
            <a:custGeom>
              <a:avLst/>
              <a:gdLst/>
              <a:ahLst/>
              <a:cxnLst/>
              <a:rect l="l" t="t" r="r" b="b"/>
              <a:pathLst>
                <a:path w="14186663" h="1775460">
                  <a:moveTo>
                    <a:pt x="0" y="0"/>
                  </a:moveTo>
                  <a:lnTo>
                    <a:pt x="14186663" y="0"/>
                  </a:lnTo>
                  <a:lnTo>
                    <a:pt x="14186663" y="1775460"/>
                  </a:lnTo>
                  <a:lnTo>
                    <a:pt x="0" y="1775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" r="-17" b="-1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2559520" y="1468700"/>
            <a:ext cx="15728480" cy="8742639"/>
            <a:chOff x="0" y="0"/>
            <a:chExt cx="22054295" cy="1225882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054313" cy="12258802"/>
            </a:xfrm>
            <a:custGeom>
              <a:avLst/>
              <a:gdLst/>
              <a:ahLst/>
              <a:cxnLst/>
              <a:rect l="l" t="t" r="r" b="b"/>
              <a:pathLst>
                <a:path w="22054313" h="12258802">
                  <a:moveTo>
                    <a:pt x="0" y="0"/>
                  </a:moveTo>
                  <a:lnTo>
                    <a:pt x="22054313" y="0"/>
                  </a:lnTo>
                  <a:lnTo>
                    <a:pt x="22054313" y="12258802"/>
                  </a:lnTo>
                  <a:lnTo>
                    <a:pt x="0" y="12258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" r="-4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5940025" y="2100618"/>
            <a:ext cx="9251717" cy="2765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8"/>
              </a:lnSpc>
            </a:pPr>
            <a:r>
              <a:rPr lang="en-US" sz="3331" b="1" spc="0">
                <a:solidFill>
                  <a:srgbClr val="C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Ține minte !</a:t>
            </a:r>
          </a:p>
          <a:p>
            <a:pPr algn="l">
              <a:lnSpc>
                <a:spcPts val="3598"/>
              </a:lnSpc>
            </a:pPr>
            <a:endParaRPr lang="en-US" sz="3331" b="1" spc="0">
              <a:solidFill>
                <a:srgbClr val="C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3598"/>
              </a:lnSpc>
            </a:pPr>
            <a:r>
              <a:rPr lang="en-US" sz="3331" b="1" spc="0">
                <a:solidFill>
                  <a:srgbClr val="00B05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Consumă zilnic 5 porții de LEGUME și FRUCTE !</a:t>
            </a:r>
          </a:p>
          <a:p>
            <a:pPr algn="l">
              <a:lnSpc>
                <a:spcPts val="3598"/>
              </a:lnSpc>
            </a:pPr>
            <a:endParaRPr lang="en-US" sz="3331" b="1" spc="0">
              <a:solidFill>
                <a:srgbClr val="00B05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>
              <a:lnSpc>
                <a:spcPts val="3598"/>
              </a:lnSpc>
            </a:pPr>
            <a:endParaRPr lang="en-US" sz="3331" b="1" spc="0">
              <a:solidFill>
                <a:srgbClr val="00B05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>
              <a:lnSpc>
                <a:spcPts val="3598"/>
              </a:lnSpc>
            </a:pPr>
            <a:endParaRPr lang="en-US" sz="3331" b="1" spc="0">
              <a:solidFill>
                <a:srgbClr val="00B05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8655531" y="4322498"/>
            <a:ext cx="3883037" cy="6435534"/>
            <a:chOff x="0" y="0"/>
            <a:chExt cx="5177382" cy="858071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177409" cy="8580755"/>
            </a:xfrm>
            <a:custGeom>
              <a:avLst/>
              <a:gdLst/>
              <a:ahLst/>
              <a:cxnLst/>
              <a:rect l="l" t="t" r="r" b="b"/>
              <a:pathLst>
                <a:path w="5177409" h="8580755">
                  <a:moveTo>
                    <a:pt x="0" y="0"/>
                  </a:moveTo>
                  <a:lnTo>
                    <a:pt x="5177409" y="0"/>
                  </a:lnTo>
                  <a:lnTo>
                    <a:pt x="5177409" y="8580755"/>
                  </a:lnTo>
                  <a:lnTo>
                    <a:pt x="0" y="8580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" r="-2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2431336" y="5343767"/>
            <a:ext cx="3370917" cy="2196498"/>
            <a:chOff x="0" y="0"/>
            <a:chExt cx="4494556" cy="292866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494530" cy="2928620"/>
            </a:xfrm>
            <a:custGeom>
              <a:avLst/>
              <a:gdLst/>
              <a:ahLst/>
              <a:cxnLst/>
              <a:rect l="l" t="t" r="r" b="b"/>
              <a:pathLst>
                <a:path w="4494530" h="2928620">
                  <a:moveTo>
                    <a:pt x="0" y="0"/>
                  </a:moveTo>
                  <a:lnTo>
                    <a:pt x="4494530" y="0"/>
                  </a:lnTo>
                  <a:lnTo>
                    <a:pt x="4494530" y="2928620"/>
                  </a:lnTo>
                  <a:lnTo>
                    <a:pt x="0" y="29286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1" r="-52" b="-1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4563980" y="6848689"/>
            <a:ext cx="3194538" cy="2409611"/>
            <a:chOff x="0" y="0"/>
            <a:chExt cx="4259384" cy="321281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259326" cy="3212846"/>
            </a:xfrm>
            <a:custGeom>
              <a:avLst/>
              <a:gdLst/>
              <a:ahLst/>
              <a:cxnLst/>
              <a:rect l="l" t="t" r="r" b="b"/>
              <a:pathLst>
                <a:path w="4259326" h="3212846">
                  <a:moveTo>
                    <a:pt x="0" y="0"/>
                  </a:moveTo>
                  <a:lnTo>
                    <a:pt x="4259326" y="0"/>
                  </a:lnTo>
                  <a:lnTo>
                    <a:pt x="4259326" y="3212846"/>
                  </a:lnTo>
                  <a:lnTo>
                    <a:pt x="0" y="3212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" r="-2"/>
              </a:stretch>
            </a:blip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5966097" y="5055998"/>
            <a:ext cx="1792420" cy="1792690"/>
            <a:chOff x="0" y="0"/>
            <a:chExt cx="2389894" cy="239025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389886" cy="2390267"/>
            </a:xfrm>
            <a:custGeom>
              <a:avLst/>
              <a:gdLst/>
              <a:ahLst/>
              <a:cxnLst/>
              <a:rect l="l" t="t" r="r" b="b"/>
              <a:pathLst>
                <a:path w="2389886" h="2390267">
                  <a:moveTo>
                    <a:pt x="0" y="0"/>
                  </a:moveTo>
                  <a:lnTo>
                    <a:pt x="2389886" y="0"/>
                  </a:lnTo>
                  <a:lnTo>
                    <a:pt x="2389886" y="2390267"/>
                  </a:lnTo>
                  <a:lnTo>
                    <a:pt x="0" y="239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7" r="-7"/>
              </a:stretch>
            </a:blip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3299794" y="4285915"/>
            <a:ext cx="3508941" cy="3507860"/>
            <a:chOff x="0" y="0"/>
            <a:chExt cx="4678588" cy="467714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678553" cy="4677156"/>
            </a:xfrm>
            <a:custGeom>
              <a:avLst/>
              <a:gdLst/>
              <a:ahLst/>
              <a:cxnLst/>
              <a:rect l="l" t="t" r="r" b="b"/>
              <a:pathLst>
                <a:path w="4678553" h="4677156">
                  <a:moveTo>
                    <a:pt x="0" y="0"/>
                  </a:moveTo>
                  <a:lnTo>
                    <a:pt x="4678553" y="0"/>
                  </a:lnTo>
                  <a:lnTo>
                    <a:pt x="4678553" y="4677156"/>
                  </a:lnTo>
                  <a:lnTo>
                    <a:pt x="0" y="4677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15" b="-15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31" y="-14316"/>
            <a:ext cx="1148219" cy="10318571"/>
            <a:chOff x="0" y="0"/>
            <a:chExt cx="1530958" cy="13758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0985" cy="13758038"/>
            </a:xfrm>
            <a:custGeom>
              <a:avLst/>
              <a:gdLst/>
              <a:ahLst/>
              <a:cxnLst/>
              <a:rect l="l" t="t" r="r" b="b"/>
              <a:pathLst>
                <a:path w="1530985" h="13758038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758726" y="664730"/>
            <a:ext cx="773042" cy="1122018"/>
          </a:xfrm>
          <a:custGeom>
            <a:avLst/>
            <a:gdLst/>
            <a:ahLst/>
            <a:cxnLst/>
            <a:rect l="l" t="t" r="r" b="b"/>
            <a:pathLst>
              <a:path w="773042" h="1122018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950" b="1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9550121"/>
            <a:ext cx="1145788" cy="549125"/>
            <a:chOff x="0" y="0"/>
            <a:chExt cx="1527717" cy="7321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27717" cy="732166"/>
            </a:xfrm>
            <a:custGeom>
              <a:avLst/>
              <a:gdLst/>
              <a:ahLst/>
              <a:cxnLst/>
              <a:rect l="l" t="t" r="r" b="b"/>
              <a:pathLst>
                <a:path w="1527717" h="732166">
                  <a:moveTo>
                    <a:pt x="0" y="0"/>
                  </a:moveTo>
                  <a:lnTo>
                    <a:pt x="1527717" y="0"/>
                  </a:lnTo>
                  <a:lnTo>
                    <a:pt x="1527717" y="732166"/>
                  </a:lnTo>
                  <a:lnTo>
                    <a:pt x="0" y="732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527717" cy="77979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14</a:t>
              </a:r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2188039" y="559929"/>
            <a:ext cx="10639996" cy="1331620"/>
            <a:chOff x="0" y="0"/>
            <a:chExt cx="14186662" cy="177549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186663" cy="1775460"/>
            </a:xfrm>
            <a:custGeom>
              <a:avLst/>
              <a:gdLst/>
              <a:ahLst/>
              <a:cxnLst/>
              <a:rect l="l" t="t" r="r" b="b"/>
              <a:pathLst>
                <a:path w="14186663" h="1775460">
                  <a:moveTo>
                    <a:pt x="0" y="0"/>
                  </a:moveTo>
                  <a:lnTo>
                    <a:pt x="14186663" y="0"/>
                  </a:lnTo>
                  <a:lnTo>
                    <a:pt x="14186663" y="1775460"/>
                  </a:lnTo>
                  <a:lnTo>
                    <a:pt x="0" y="1775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" r="-17" b="-1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2559520" y="1532017"/>
            <a:ext cx="15614569" cy="8679322"/>
            <a:chOff x="0" y="0"/>
            <a:chExt cx="22054295" cy="1225882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054313" cy="12258802"/>
            </a:xfrm>
            <a:custGeom>
              <a:avLst/>
              <a:gdLst/>
              <a:ahLst/>
              <a:cxnLst/>
              <a:rect l="l" t="t" r="r" b="b"/>
              <a:pathLst>
                <a:path w="22054313" h="12258802">
                  <a:moveTo>
                    <a:pt x="0" y="0"/>
                  </a:moveTo>
                  <a:lnTo>
                    <a:pt x="22054313" y="0"/>
                  </a:lnTo>
                  <a:lnTo>
                    <a:pt x="22054313" y="12258802"/>
                  </a:lnTo>
                  <a:lnTo>
                    <a:pt x="0" y="12258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" r="-4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5698857" y="2645530"/>
            <a:ext cx="10339198" cy="3261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4"/>
              </a:lnSpc>
            </a:pPr>
            <a:r>
              <a:rPr lang="en-US" sz="3222" b="1" spc="-19">
                <a:solidFill>
                  <a:srgbClr val="C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Ține minte !</a:t>
            </a:r>
          </a:p>
          <a:p>
            <a:pPr algn="l">
              <a:lnSpc>
                <a:spcPts val="2784"/>
              </a:lnSpc>
            </a:pPr>
            <a:endParaRPr lang="en-US" sz="3222" b="1" spc="-19">
              <a:solidFill>
                <a:srgbClr val="C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>
              <a:lnSpc>
                <a:spcPts val="2784"/>
              </a:lnSpc>
            </a:pPr>
            <a:r>
              <a:rPr lang="en-US" sz="3222" b="1" spc="-19">
                <a:solidFill>
                  <a:srgbClr val="01887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Când îți este poftă de ceva DULCE, alege sănătos:</a:t>
            </a:r>
          </a:p>
          <a:p>
            <a:pPr algn="l">
              <a:lnSpc>
                <a:spcPts val="2784"/>
              </a:lnSpc>
            </a:pPr>
            <a:endParaRPr lang="en-US" sz="3222" b="1" spc="-19">
              <a:solidFill>
                <a:srgbClr val="018874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291747" lvl="1" indent="-145873" algn="l">
              <a:lnSpc>
                <a:spcPts val="2784"/>
              </a:lnSpc>
              <a:buFont typeface="Arial"/>
              <a:buChar char="•"/>
            </a:pPr>
            <a:r>
              <a:rPr lang="en-US" sz="3222" b="1" spc="-19">
                <a:solidFill>
                  <a:srgbClr val="01887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Fructe sau legume proaspete</a:t>
            </a:r>
          </a:p>
          <a:p>
            <a:pPr marL="291747" lvl="1" indent="-145873" algn="l">
              <a:lnSpc>
                <a:spcPts val="2784"/>
              </a:lnSpc>
              <a:buFont typeface="Arial"/>
              <a:buChar char="•"/>
            </a:pPr>
            <a:r>
              <a:rPr lang="en-US" sz="3222" b="1" spc="-19">
                <a:solidFill>
                  <a:srgbClr val="01887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Fructe deshidratate  </a:t>
            </a:r>
          </a:p>
          <a:p>
            <a:pPr marL="291747" lvl="1" indent="-145873" algn="l">
              <a:lnSpc>
                <a:spcPts val="2784"/>
              </a:lnSpc>
            </a:pPr>
            <a:endParaRPr lang="en-US" sz="3222" b="1" spc="-19">
              <a:solidFill>
                <a:srgbClr val="018874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291747" lvl="1" indent="-145873" algn="l">
              <a:lnSpc>
                <a:spcPts val="2784"/>
              </a:lnSpc>
            </a:pPr>
            <a:endParaRPr lang="en-US" sz="3222" b="1" spc="-19">
              <a:solidFill>
                <a:srgbClr val="018874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291747" lvl="1" indent="-145873" algn="l">
              <a:lnSpc>
                <a:spcPts val="2784"/>
              </a:lnSpc>
            </a:pPr>
            <a:endParaRPr lang="en-US" sz="3222" b="1" spc="-19">
              <a:solidFill>
                <a:srgbClr val="018874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2385529" y="4122123"/>
            <a:ext cx="3882767" cy="6435534"/>
            <a:chOff x="0" y="0"/>
            <a:chExt cx="5177022" cy="858071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177028" cy="8580755"/>
            </a:xfrm>
            <a:custGeom>
              <a:avLst/>
              <a:gdLst/>
              <a:ahLst/>
              <a:cxnLst/>
              <a:rect l="l" t="t" r="r" b="b"/>
              <a:pathLst>
                <a:path w="5177028" h="8580755">
                  <a:moveTo>
                    <a:pt x="0" y="0"/>
                  </a:moveTo>
                  <a:lnTo>
                    <a:pt x="5177028" y="0"/>
                  </a:lnTo>
                  <a:lnTo>
                    <a:pt x="5177028" y="8580755"/>
                  </a:lnTo>
                  <a:lnTo>
                    <a:pt x="0" y="8580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6" r="-6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1792807" y="6339419"/>
            <a:ext cx="2830166" cy="2000942"/>
            <a:chOff x="0" y="0"/>
            <a:chExt cx="3773554" cy="266792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773551" cy="2667889"/>
            </a:xfrm>
            <a:custGeom>
              <a:avLst/>
              <a:gdLst/>
              <a:ahLst/>
              <a:cxnLst/>
              <a:rect l="l" t="t" r="r" b="b"/>
              <a:pathLst>
                <a:path w="3773551" h="2667889">
                  <a:moveTo>
                    <a:pt x="0" y="0"/>
                  </a:moveTo>
                  <a:lnTo>
                    <a:pt x="3773551" y="0"/>
                  </a:lnTo>
                  <a:lnTo>
                    <a:pt x="3773551" y="2667889"/>
                  </a:lnTo>
                  <a:lnTo>
                    <a:pt x="0" y="2667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4" b="-5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1792807" y="4252582"/>
            <a:ext cx="1684378" cy="1681677"/>
            <a:chOff x="0" y="0"/>
            <a:chExt cx="2245837" cy="224223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45868" cy="2242185"/>
            </a:xfrm>
            <a:custGeom>
              <a:avLst/>
              <a:gdLst/>
              <a:ahLst/>
              <a:cxnLst/>
              <a:rect l="l" t="t" r="r" b="b"/>
              <a:pathLst>
                <a:path w="2245868" h="2242185">
                  <a:moveTo>
                    <a:pt x="0" y="0"/>
                  </a:moveTo>
                  <a:lnTo>
                    <a:pt x="2245868" y="0"/>
                  </a:lnTo>
                  <a:lnTo>
                    <a:pt x="2245868" y="2242185"/>
                  </a:lnTo>
                  <a:lnTo>
                    <a:pt x="0" y="2242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2" r="-11" b="-2"/>
              </a:stretch>
            </a:blip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7508037" y="5524198"/>
            <a:ext cx="1176850" cy="3085145"/>
            <a:chOff x="0" y="0"/>
            <a:chExt cx="1569133" cy="411352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569085" cy="4113530"/>
            </a:xfrm>
            <a:custGeom>
              <a:avLst/>
              <a:gdLst/>
              <a:ahLst/>
              <a:cxnLst/>
              <a:rect l="l" t="t" r="r" b="b"/>
              <a:pathLst>
                <a:path w="1569085" h="4113530">
                  <a:moveTo>
                    <a:pt x="0" y="0"/>
                  </a:moveTo>
                  <a:lnTo>
                    <a:pt x="1569085" y="0"/>
                  </a:lnTo>
                  <a:lnTo>
                    <a:pt x="1569085" y="4113530"/>
                  </a:lnTo>
                  <a:lnTo>
                    <a:pt x="0" y="4113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34" r="-3" b="-34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31" y="-14316"/>
            <a:ext cx="1148219" cy="10318571"/>
            <a:chOff x="0" y="0"/>
            <a:chExt cx="1530958" cy="13758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0985" cy="13758038"/>
            </a:xfrm>
            <a:custGeom>
              <a:avLst/>
              <a:gdLst/>
              <a:ahLst/>
              <a:cxnLst/>
              <a:rect l="l" t="t" r="r" b="b"/>
              <a:pathLst>
                <a:path w="1530985" h="13758038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758726" y="664730"/>
            <a:ext cx="773042" cy="1122018"/>
          </a:xfrm>
          <a:custGeom>
            <a:avLst/>
            <a:gdLst/>
            <a:ahLst/>
            <a:cxnLst/>
            <a:rect l="l" t="t" r="r" b="b"/>
            <a:pathLst>
              <a:path w="773042" h="1122018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950" b="1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9550121"/>
            <a:ext cx="1145788" cy="754968"/>
            <a:chOff x="0" y="0"/>
            <a:chExt cx="1527717" cy="100662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27717" cy="1006624"/>
            </a:xfrm>
            <a:custGeom>
              <a:avLst/>
              <a:gdLst/>
              <a:ahLst/>
              <a:cxnLst/>
              <a:rect l="l" t="t" r="r" b="b"/>
              <a:pathLst>
                <a:path w="1527717" h="1006624">
                  <a:moveTo>
                    <a:pt x="0" y="0"/>
                  </a:moveTo>
                  <a:lnTo>
                    <a:pt x="1527717" y="0"/>
                  </a:lnTo>
                  <a:lnTo>
                    <a:pt x="1527717" y="1006624"/>
                  </a:lnTo>
                  <a:lnTo>
                    <a:pt x="0" y="10066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527717" cy="105424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15</a:t>
              </a:r>
            </a:p>
            <a:p>
              <a:pPr algn="ctr">
                <a:lnSpc>
                  <a:spcPts val="2611"/>
                </a:lnSpc>
              </a:pPr>
              <a:endParaRPr lang="en-US" sz="2175" spc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791340" y="559929"/>
            <a:ext cx="10639996" cy="1331620"/>
            <a:chOff x="0" y="0"/>
            <a:chExt cx="14186662" cy="177549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186663" cy="1775460"/>
            </a:xfrm>
            <a:custGeom>
              <a:avLst/>
              <a:gdLst/>
              <a:ahLst/>
              <a:cxnLst/>
              <a:rect l="l" t="t" r="r" b="b"/>
              <a:pathLst>
                <a:path w="14186663" h="1775460">
                  <a:moveTo>
                    <a:pt x="0" y="0"/>
                  </a:moveTo>
                  <a:lnTo>
                    <a:pt x="14186663" y="0"/>
                  </a:lnTo>
                  <a:lnTo>
                    <a:pt x="14186663" y="1775460"/>
                  </a:lnTo>
                  <a:lnTo>
                    <a:pt x="0" y="1775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" r="-17" b="-1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2559520" y="1662226"/>
            <a:ext cx="15380315" cy="8549112"/>
            <a:chOff x="0" y="0"/>
            <a:chExt cx="22054295" cy="1225882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054313" cy="12258802"/>
            </a:xfrm>
            <a:custGeom>
              <a:avLst/>
              <a:gdLst/>
              <a:ahLst/>
              <a:cxnLst/>
              <a:rect l="l" t="t" r="r" b="b"/>
              <a:pathLst>
                <a:path w="22054313" h="12258802">
                  <a:moveTo>
                    <a:pt x="0" y="0"/>
                  </a:moveTo>
                  <a:lnTo>
                    <a:pt x="22054313" y="0"/>
                  </a:lnTo>
                  <a:lnTo>
                    <a:pt x="22054313" y="12258802"/>
                  </a:lnTo>
                  <a:lnTo>
                    <a:pt x="0" y="12258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" r="-4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5821791" y="2258856"/>
            <a:ext cx="10016178" cy="3212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88"/>
              </a:lnSpc>
            </a:pPr>
            <a:r>
              <a:rPr lang="en-US" sz="3322" b="1" spc="-20">
                <a:solidFill>
                  <a:srgbClr val="C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Ține minte !</a:t>
            </a:r>
          </a:p>
          <a:p>
            <a:pPr algn="l">
              <a:lnSpc>
                <a:spcPts val="3588"/>
              </a:lnSpc>
            </a:pPr>
            <a:endParaRPr lang="en-US" sz="3322" b="1" spc="-20">
              <a:solidFill>
                <a:srgbClr val="C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300799" lvl="1" indent="-150399" algn="l">
              <a:lnSpc>
                <a:spcPts val="3588"/>
              </a:lnSpc>
              <a:buFont typeface="Arial"/>
              <a:buChar char="•"/>
            </a:pPr>
            <a:r>
              <a:rPr lang="en-US" sz="3322" b="1" spc="-20">
                <a:solidFill>
                  <a:srgbClr val="008BB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Când îți este sete, bea APĂ !</a:t>
            </a:r>
          </a:p>
          <a:p>
            <a:pPr marL="300799" lvl="1" indent="-150399" algn="l">
              <a:lnSpc>
                <a:spcPts val="3588"/>
              </a:lnSpc>
            </a:pPr>
            <a:endParaRPr lang="en-US" sz="3322" b="1" spc="-20">
              <a:solidFill>
                <a:srgbClr val="008BB5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300799" lvl="1" indent="-150399" algn="l">
              <a:lnSpc>
                <a:spcPts val="3588"/>
              </a:lnSpc>
            </a:pPr>
            <a:r>
              <a:rPr lang="en-US" sz="3322" b="1" i="1" spc="-20">
                <a:solidFill>
                  <a:srgbClr val="008BB5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    </a:t>
            </a:r>
            <a:r>
              <a:rPr lang="en-US" sz="3322" b="1" spc="-20">
                <a:solidFill>
                  <a:srgbClr val="008BB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Bea zilnic minim 4-5 pahare cu apă.</a:t>
            </a:r>
          </a:p>
          <a:p>
            <a:pPr marL="300799" lvl="1" indent="-150399" algn="l">
              <a:lnSpc>
                <a:spcPts val="3588"/>
              </a:lnSpc>
            </a:pPr>
            <a:endParaRPr lang="en-US" sz="3322" b="1" spc="-20">
              <a:solidFill>
                <a:srgbClr val="008BB5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300799" lvl="1" indent="-150399" algn="l">
              <a:lnSpc>
                <a:spcPts val="3588"/>
              </a:lnSpc>
            </a:pPr>
            <a:endParaRPr lang="en-US" sz="3322" b="1" spc="-20">
              <a:solidFill>
                <a:srgbClr val="008BB5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714090" y="4019980"/>
            <a:ext cx="3882767" cy="6435534"/>
            <a:chOff x="0" y="0"/>
            <a:chExt cx="5177022" cy="858071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177028" cy="8580755"/>
            </a:xfrm>
            <a:custGeom>
              <a:avLst/>
              <a:gdLst/>
              <a:ahLst/>
              <a:cxnLst/>
              <a:rect l="l" t="t" r="r" b="b"/>
              <a:pathLst>
                <a:path w="5177028" h="8580755">
                  <a:moveTo>
                    <a:pt x="0" y="0"/>
                  </a:moveTo>
                  <a:lnTo>
                    <a:pt x="5177028" y="0"/>
                  </a:lnTo>
                  <a:lnTo>
                    <a:pt x="5177028" y="8580755"/>
                  </a:lnTo>
                  <a:lnTo>
                    <a:pt x="0" y="8580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6" r="-6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3985118" y="3660200"/>
            <a:ext cx="1811598" cy="1811598"/>
            <a:chOff x="0" y="0"/>
            <a:chExt cx="2415464" cy="241546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415413" cy="2415413"/>
            </a:xfrm>
            <a:custGeom>
              <a:avLst/>
              <a:gdLst/>
              <a:ahLst/>
              <a:cxnLst/>
              <a:rect l="l" t="t" r="r" b="b"/>
              <a:pathLst>
                <a:path w="2415413" h="2415413">
                  <a:moveTo>
                    <a:pt x="0" y="0"/>
                  </a:moveTo>
                  <a:lnTo>
                    <a:pt x="2415413" y="0"/>
                  </a:lnTo>
                  <a:lnTo>
                    <a:pt x="2415413" y="2415413"/>
                  </a:lnTo>
                  <a:lnTo>
                    <a:pt x="0" y="24154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2" b="-2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-2339400">
            <a:off x="9923947" y="4708479"/>
            <a:ext cx="1811868" cy="1811598"/>
            <a:chOff x="0" y="0"/>
            <a:chExt cx="2415824" cy="241546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415794" cy="2415413"/>
            </a:xfrm>
            <a:custGeom>
              <a:avLst/>
              <a:gdLst/>
              <a:ahLst/>
              <a:cxnLst/>
              <a:rect l="l" t="t" r="r" b="b"/>
              <a:pathLst>
                <a:path w="2415794" h="2415413">
                  <a:moveTo>
                    <a:pt x="0" y="0"/>
                  </a:moveTo>
                  <a:lnTo>
                    <a:pt x="2415794" y="0"/>
                  </a:lnTo>
                  <a:lnTo>
                    <a:pt x="2415794" y="2415413"/>
                  </a:lnTo>
                  <a:lnTo>
                    <a:pt x="0" y="24154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7" r="-1" b="-9"/>
              </a:stretch>
            </a:blip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5994310" y="5775447"/>
            <a:ext cx="1811598" cy="1811868"/>
            <a:chOff x="0" y="0"/>
            <a:chExt cx="2415464" cy="241582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415413" cy="2415794"/>
            </a:xfrm>
            <a:custGeom>
              <a:avLst/>
              <a:gdLst/>
              <a:ahLst/>
              <a:cxnLst/>
              <a:rect l="l" t="t" r="r" b="b"/>
              <a:pathLst>
                <a:path w="2415413" h="2415794">
                  <a:moveTo>
                    <a:pt x="0" y="0"/>
                  </a:moveTo>
                  <a:lnTo>
                    <a:pt x="2415413" y="0"/>
                  </a:lnTo>
                  <a:lnTo>
                    <a:pt x="2415413" y="2415794"/>
                  </a:lnTo>
                  <a:lnTo>
                    <a:pt x="0" y="2415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7" r="-9" b="-1"/>
              </a:stretch>
            </a:blip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13985118" y="6681380"/>
            <a:ext cx="1811868" cy="1811598"/>
            <a:chOff x="0" y="0"/>
            <a:chExt cx="2415824" cy="241546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415794" cy="2415413"/>
            </a:xfrm>
            <a:custGeom>
              <a:avLst/>
              <a:gdLst/>
              <a:ahLst/>
              <a:cxnLst/>
              <a:rect l="l" t="t" r="r" b="b"/>
              <a:pathLst>
                <a:path w="2415794" h="2415413">
                  <a:moveTo>
                    <a:pt x="0" y="0"/>
                  </a:moveTo>
                  <a:lnTo>
                    <a:pt x="2415794" y="0"/>
                  </a:lnTo>
                  <a:lnTo>
                    <a:pt x="2415794" y="2415413"/>
                  </a:lnTo>
                  <a:lnTo>
                    <a:pt x="0" y="24154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7" r="-1" b="-9"/>
              </a:stretch>
            </a:blip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0619468" y="7587314"/>
            <a:ext cx="1811868" cy="1811868"/>
            <a:chOff x="0" y="0"/>
            <a:chExt cx="2415824" cy="241582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415794" cy="2415794"/>
            </a:xfrm>
            <a:custGeom>
              <a:avLst/>
              <a:gdLst/>
              <a:ahLst/>
              <a:cxnLst/>
              <a:rect l="l" t="t" r="r" b="b"/>
              <a:pathLst>
                <a:path w="2415794" h="2415794">
                  <a:moveTo>
                    <a:pt x="0" y="0"/>
                  </a:moveTo>
                  <a:lnTo>
                    <a:pt x="2415794" y="0"/>
                  </a:lnTo>
                  <a:lnTo>
                    <a:pt x="2415794" y="2415794"/>
                  </a:lnTo>
                  <a:lnTo>
                    <a:pt x="0" y="2415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-1" b="-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iramida alimentară :: Nutriscience">
            <a:extLst>
              <a:ext uri="{FF2B5EF4-FFF2-40B4-BE49-F238E27FC236}">
                <a16:creationId xmlns="" xmlns:a16="http://schemas.microsoft.com/office/drawing/2014/main" id="{87DA8A95-C484-52FD-F7D8-504C974AF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76" y="602547"/>
            <a:ext cx="8769270" cy="968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Imagine 2">
            <a:extLst>
              <a:ext uri="{FF2B5EF4-FFF2-40B4-BE49-F238E27FC236}">
                <a16:creationId xmlns="" xmlns:a16="http://schemas.microsoft.com/office/drawing/2014/main" id="{9DA8292A-EEF8-EE9F-9893-7324A4815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563" y="602547"/>
            <a:ext cx="8769269" cy="968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tăText 1">
            <a:extLst>
              <a:ext uri="{FF2B5EF4-FFF2-40B4-BE49-F238E27FC236}">
                <a16:creationId xmlns="" xmlns:a16="http://schemas.microsoft.com/office/drawing/2014/main" id="{ACF305F6-F726-DB37-2EDB-FF998BC268A7}"/>
              </a:ext>
            </a:extLst>
          </p:cNvPr>
          <p:cNvSpPr txBox="1"/>
          <p:nvPr/>
        </p:nvSpPr>
        <p:spPr>
          <a:xfrm>
            <a:off x="0" y="2382"/>
            <a:ext cx="18288000" cy="553998"/>
          </a:xfrm>
          <a:prstGeom prst="rect">
            <a:avLst/>
          </a:prstGeom>
          <a:solidFill>
            <a:srgbClr val="006600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o-RO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ALIMENTAȚIA SĂNĂTOASĂ ȘI ACTIVIATEA FIZICĂ</a:t>
            </a:r>
          </a:p>
        </p:txBody>
      </p:sp>
    </p:spTree>
    <p:extLst>
      <p:ext uri="{BB962C8B-B14F-4D97-AF65-F5344CB8AC3E}">
        <p14:creationId xmlns:p14="http://schemas.microsoft.com/office/powerpoint/2010/main" val="255739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u este disponibilă nicio descriere pentru fotografie.">
            <a:extLst>
              <a:ext uri="{FF2B5EF4-FFF2-40B4-BE49-F238E27FC236}">
                <a16:creationId xmlns="" xmlns:a16="http://schemas.microsoft.com/office/drawing/2014/main" id="{1E7833E5-509F-0420-156E-680794ED74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46" b="11183"/>
          <a:stretch/>
        </p:blipFill>
        <p:spPr bwMode="auto">
          <a:xfrm>
            <a:off x="7839512" y="-302559"/>
            <a:ext cx="9819839" cy="1073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u 1">
            <a:extLst>
              <a:ext uri="{FF2B5EF4-FFF2-40B4-BE49-F238E27FC236}">
                <a16:creationId xmlns="" xmlns:a16="http://schemas.microsoft.com/office/drawing/2014/main" id="{354F44AD-D58B-852C-144C-904DBC1C0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124" y="780644"/>
            <a:ext cx="6218567" cy="1988345"/>
          </a:xfrm>
        </p:spPr>
        <p:txBody>
          <a:bodyPr>
            <a:normAutofit/>
          </a:bodyPr>
          <a:lstStyle/>
          <a:p>
            <a:pPr algn="ctr"/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VITAMINE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ine 6">
            <a:extLst>
              <a:ext uri="{FF2B5EF4-FFF2-40B4-BE49-F238E27FC236}">
                <a16:creationId xmlns="" xmlns:a16="http://schemas.microsoft.com/office/drawing/2014/main" id="{6E9D0D2F-7140-2476-BD71-0699E5A53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1" y="2996655"/>
            <a:ext cx="6968189" cy="464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9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="" xmlns:a16="http://schemas.microsoft.com/office/drawing/2014/main" id="{4F2A4D40-DB5A-01E9-E1B5-30E6C357C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7707" y="743804"/>
            <a:ext cx="7840562" cy="1100750"/>
          </a:xfrm>
        </p:spPr>
        <p:txBody>
          <a:bodyPr>
            <a:noAutofit/>
          </a:bodyPr>
          <a:lstStyle/>
          <a:p>
            <a:pPr algn="ctr"/>
            <a:r>
              <a:rPr lang="ro-RO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LEGUME ȘI FRUCTE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stituent conținut 2">
            <a:extLst>
              <a:ext uri="{FF2B5EF4-FFF2-40B4-BE49-F238E27FC236}">
                <a16:creationId xmlns="" xmlns:a16="http://schemas.microsoft.com/office/drawing/2014/main" id="{63D6B83F-F25A-BEDD-0C5F-1CE7296C1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3836" y="1988192"/>
            <a:ext cx="11713133" cy="7877262"/>
          </a:xfrm>
        </p:spPr>
        <p:txBody>
          <a:bodyPr>
            <a:normAutofit/>
          </a:bodyPr>
          <a:lstStyle/>
          <a:p>
            <a:pPr algn="just"/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Colorează-ți farfuria cu legume și fructe de sezon, dulci și delicioase.</a:t>
            </a:r>
          </a:p>
          <a:p>
            <a:pPr algn="just"/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Încearcă legumele și fructele de la verde închis, cum este spanacul, mărul  până la portocaliu, cum sunt morcovii, portocalele.</a:t>
            </a:r>
          </a:p>
          <a:p>
            <a:pPr algn="just"/>
            <a:r>
              <a:rPr lang="ro-RO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Consumă zilnic </a:t>
            </a:r>
            <a:r>
              <a:rPr lang="fr-FR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PORȚII DE LEGUME ȘI FRUCTE </a:t>
            </a:r>
            <a:r>
              <a:rPr lang="fr-FR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(350 g)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o-RO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porție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standard este de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exemplu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1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măr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banană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pară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½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cană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zmeură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cireșe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fructe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tocate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suc de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fructe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fără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zahăr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legume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crude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rase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gătite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5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fructe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uscate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5" descr="de ce sa mananci legume la fiecare masa">
            <a:extLst>
              <a:ext uri="{FF2B5EF4-FFF2-40B4-BE49-F238E27FC236}">
                <a16:creationId xmlns="" xmlns:a16="http://schemas.microsoft.com/office/drawing/2014/main" id="{DB35EA42-E5E2-AE1F-BD9D-48F7245D87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63" y="1844553"/>
            <a:ext cx="5149791" cy="3661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TricksfuerGemuese_5-am-Tag">
            <a:extLst>
              <a:ext uri="{FF2B5EF4-FFF2-40B4-BE49-F238E27FC236}">
                <a16:creationId xmlns="" xmlns:a16="http://schemas.microsoft.com/office/drawing/2014/main" id="{28F78FA2-B048-11E6-4819-D239F14D74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64" y="5778058"/>
            <a:ext cx="5149790" cy="390577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tăText 4">
            <a:extLst>
              <a:ext uri="{FF2B5EF4-FFF2-40B4-BE49-F238E27FC236}">
                <a16:creationId xmlns="" xmlns:a16="http://schemas.microsoft.com/office/drawing/2014/main" id="{436114D0-794F-BC99-F0C6-CDD0DEB6C0FD}"/>
              </a:ext>
            </a:extLst>
          </p:cNvPr>
          <p:cNvSpPr txBox="1"/>
          <p:nvPr/>
        </p:nvSpPr>
        <p:spPr>
          <a:xfrm>
            <a:off x="0" y="2382"/>
            <a:ext cx="18288000" cy="553998"/>
          </a:xfrm>
          <a:prstGeom prst="rect">
            <a:avLst/>
          </a:prstGeom>
          <a:solidFill>
            <a:srgbClr val="006600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o-RO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ALIMENTAȚIA SĂNĂTOASĂ ȘI ACTIVIATEA FIZICĂ</a:t>
            </a:r>
          </a:p>
        </p:txBody>
      </p:sp>
    </p:spTree>
    <p:extLst>
      <p:ext uri="{BB962C8B-B14F-4D97-AF65-F5344CB8AC3E}">
        <p14:creationId xmlns:p14="http://schemas.microsoft.com/office/powerpoint/2010/main" val="314637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="" xmlns:a16="http://schemas.microsoft.com/office/drawing/2014/main" id="{7D973830-81C9-E36A-C896-C22395A24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5688" y="955838"/>
            <a:ext cx="7116624" cy="886143"/>
          </a:xfrm>
        </p:spPr>
        <p:txBody>
          <a:bodyPr>
            <a:normAutofit fontScale="90000"/>
          </a:bodyPr>
          <a:lstStyle/>
          <a:p>
            <a:pPr algn="ctr"/>
            <a:r>
              <a:rPr lang="ro-RO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CEREALE</a:t>
            </a:r>
            <a:r>
              <a:rPr lang="ro-RO" sz="5400" dirty="0"/>
              <a:t> </a:t>
            </a:r>
            <a:endParaRPr lang="en-US" sz="5400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="" xmlns:a16="http://schemas.microsoft.com/office/drawing/2014/main" id="{D18D16C1-AF3E-6020-B0FA-3FC1EB63C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6264" y="3036305"/>
            <a:ext cx="9840285" cy="5029713"/>
          </a:xfrm>
        </p:spPr>
        <p:txBody>
          <a:bodyPr>
            <a:normAutofit/>
          </a:bodyPr>
          <a:lstStyle/>
          <a:p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Începe ziua inteligent, mâncând cereale</a:t>
            </a:r>
          </a:p>
          <a:p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Mănâncă mai ales cereale integrale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Consumă zilnic </a:t>
            </a:r>
            <a:r>
              <a:rPr lang="ro-RO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PORȚII DE CEREALE</a:t>
            </a:r>
            <a:r>
              <a:rPr lang="ro-RO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(minimum 21 g cereale integrale). </a:t>
            </a:r>
          </a:p>
          <a:p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porție standard este de exemplu: o felie de pâine, ½ cană orez sau paste fierte, o cană fulgi de cereale.</a:t>
            </a: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o-R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0929">
            <a:extLst>
              <a:ext uri="{FF2B5EF4-FFF2-40B4-BE49-F238E27FC236}">
                <a16:creationId xmlns="" xmlns:a16="http://schemas.microsoft.com/office/drawing/2014/main" id="{E9FB5AAD-5A40-D869-5160-35902DD56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23" y="2411579"/>
            <a:ext cx="3979355" cy="2665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muesli">
            <a:extLst>
              <a:ext uri="{FF2B5EF4-FFF2-40B4-BE49-F238E27FC236}">
                <a16:creationId xmlns="" xmlns:a16="http://schemas.microsoft.com/office/drawing/2014/main" id="{1E3BDA8B-D8DD-DEC9-F7F0-290C7D09F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326" y="5324954"/>
            <a:ext cx="4160088" cy="312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45_painea%20graham">
            <a:extLst>
              <a:ext uri="{FF2B5EF4-FFF2-40B4-BE49-F238E27FC236}">
                <a16:creationId xmlns="" xmlns:a16="http://schemas.microsoft.com/office/drawing/2014/main" id="{28E08B9D-80AC-63A4-F02A-8F1E743E6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326" y="2411579"/>
            <a:ext cx="4160088" cy="2665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 descr="b6-brown-rice-lg">
            <a:extLst>
              <a:ext uri="{FF2B5EF4-FFF2-40B4-BE49-F238E27FC236}">
                <a16:creationId xmlns="" xmlns:a16="http://schemas.microsoft.com/office/drawing/2014/main" id="{076AA91E-EC68-23A6-0CED-E6AF0584C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22" y="5332679"/>
            <a:ext cx="3975765" cy="3112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tăText 7">
            <a:extLst>
              <a:ext uri="{FF2B5EF4-FFF2-40B4-BE49-F238E27FC236}">
                <a16:creationId xmlns="" xmlns:a16="http://schemas.microsoft.com/office/drawing/2014/main" id="{8A40E813-B15D-B310-9DB3-BA7D81E879FD}"/>
              </a:ext>
            </a:extLst>
          </p:cNvPr>
          <p:cNvSpPr txBox="1"/>
          <p:nvPr/>
        </p:nvSpPr>
        <p:spPr>
          <a:xfrm>
            <a:off x="0" y="2382"/>
            <a:ext cx="18288000" cy="553998"/>
          </a:xfrm>
          <a:prstGeom prst="rect">
            <a:avLst/>
          </a:prstGeom>
          <a:solidFill>
            <a:srgbClr val="006600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o-RO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ALIMENTAȚIA SĂNĂTOASĂ ȘI ACTIVIATEA FIZICĂ</a:t>
            </a:r>
          </a:p>
        </p:txBody>
      </p:sp>
    </p:spTree>
    <p:extLst>
      <p:ext uri="{BB962C8B-B14F-4D97-AF65-F5344CB8AC3E}">
        <p14:creationId xmlns:p14="http://schemas.microsoft.com/office/powerpoint/2010/main" val="176260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31" y="-14316"/>
            <a:ext cx="1148219" cy="10318571"/>
            <a:chOff x="0" y="0"/>
            <a:chExt cx="1530958" cy="13758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0985" cy="13758038"/>
            </a:xfrm>
            <a:custGeom>
              <a:avLst/>
              <a:gdLst/>
              <a:ahLst/>
              <a:cxnLst/>
              <a:rect l="l" t="t" r="r" b="b"/>
              <a:pathLst>
                <a:path w="1530985" h="13758038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758726" y="664730"/>
            <a:ext cx="773042" cy="1122018"/>
          </a:xfrm>
          <a:custGeom>
            <a:avLst/>
            <a:gdLst/>
            <a:ahLst/>
            <a:cxnLst/>
            <a:rect l="l" t="t" r="r" b="b"/>
            <a:pathLst>
              <a:path w="773042" h="1122018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950" b="1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9550121"/>
            <a:ext cx="1145788" cy="549125"/>
            <a:chOff x="0" y="0"/>
            <a:chExt cx="1527717" cy="7321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27717" cy="732166"/>
            </a:xfrm>
            <a:custGeom>
              <a:avLst/>
              <a:gdLst/>
              <a:ahLst/>
              <a:cxnLst/>
              <a:rect l="l" t="t" r="r" b="b"/>
              <a:pathLst>
                <a:path w="1527717" h="732166">
                  <a:moveTo>
                    <a:pt x="0" y="0"/>
                  </a:moveTo>
                  <a:lnTo>
                    <a:pt x="1527717" y="0"/>
                  </a:lnTo>
                  <a:lnTo>
                    <a:pt x="1527717" y="732166"/>
                  </a:lnTo>
                  <a:lnTo>
                    <a:pt x="0" y="732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527717" cy="77979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2</a:t>
              </a:r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776236" y="230254"/>
            <a:ext cx="10639996" cy="1331620"/>
            <a:chOff x="0" y="0"/>
            <a:chExt cx="14186662" cy="177549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186663" cy="1775460"/>
            </a:xfrm>
            <a:custGeom>
              <a:avLst/>
              <a:gdLst/>
              <a:ahLst/>
              <a:cxnLst/>
              <a:rect l="l" t="t" r="r" b="b"/>
              <a:pathLst>
                <a:path w="14186663" h="1775460">
                  <a:moveTo>
                    <a:pt x="0" y="0"/>
                  </a:moveTo>
                  <a:lnTo>
                    <a:pt x="14186663" y="0"/>
                  </a:lnTo>
                  <a:lnTo>
                    <a:pt x="14186663" y="1775460"/>
                  </a:lnTo>
                  <a:lnTo>
                    <a:pt x="0" y="1775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" r="-17" b="-1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813450" y="1165117"/>
            <a:ext cx="16511764" cy="9177276"/>
            <a:chOff x="0" y="0"/>
            <a:chExt cx="22056096" cy="1225882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056089" cy="12258802"/>
            </a:xfrm>
            <a:custGeom>
              <a:avLst/>
              <a:gdLst/>
              <a:ahLst/>
              <a:cxnLst/>
              <a:rect l="l" t="t" r="r" b="b"/>
              <a:pathLst>
                <a:path w="22056089" h="12258802">
                  <a:moveTo>
                    <a:pt x="0" y="0"/>
                  </a:moveTo>
                  <a:lnTo>
                    <a:pt x="22056089" y="0"/>
                  </a:lnTo>
                  <a:lnTo>
                    <a:pt x="22056089" y="12258802"/>
                  </a:lnTo>
                  <a:lnTo>
                    <a:pt x="0" y="12258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5156643" y="3443790"/>
            <a:ext cx="10113358" cy="1075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89"/>
              </a:lnSpc>
            </a:pPr>
            <a:r>
              <a:rPr lang="en-US" sz="4051" b="1" i="1" spc="0">
                <a:solidFill>
                  <a:srgbClr val="262262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Uneori parcă ai chef să mănânci doar înghețata din frigider sau hamburgerul de ieri </a:t>
            </a:r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989667" y="3674515"/>
            <a:ext cx="3880606" cy="6431752"/>
            <a:chOff x="0" y="0"/>
            <a:chExt cx="5174141" cy="857567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174107" cy="8575675"/>
            </a:xfrm>
            <a:custGeom>
              <a:avLst/>
              <a:gdLst/>
              <a:ahLst/>
              <a:cxnLst/>
              <a:rect l="l" t="t" r="r" b="b"/>
              <a:pathLst>
                <a:path w="5174107" h="8575675">
                  <a:moveTo>
                    <a:pt x="0" y="0"/>
                  </a:moveTo>
                  <a:lnTo>
                    <a:pt x="5174107" y="0"/>
                  </a:lnTo>
                  <a:lnTo>
                    <a:pt x="5174107" y="8575675"/>
                  </a:lnTo>
                  <a:lnTo>
                    <a:pt x="0" y="8575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" b="-1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0777343" y="4893148"/>
            <a:ext cx="4086696" cy="4086696"/>
            <a:chOff x="0" y="0"/>
            <a:chExt cx="5448928" cy="544892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448935" cy="5448935"/>
            </a:xfrm>
            <a:custGeom>
              <a:avLst/>
              <a:gdLst/>
              <a:ahLst/>
              <a:cxnLst/>
              <a:rect l="l" t="t" r="r" b="b"/>
              <a:pathLst>
                <a:path w="5448935" h="5448935">
                  <a:moveTo>
                    <a:pt x="0" y="0"/>
                  </a:moveTo>
                  <a:lnTo>
                    <a:pt x="5448935" y="0"/>
                  </a:lnTo>
                  <a:lnTo>
                    <a:pt x="5448935" y="5448935"/>
                  </a:lnTo>
                  <a:lnTo>
                    <a:pt x="0" y="544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6403391" y="4601247"/>
            <a:ext cx="4143689" cy="4142608"/>
            <a:chOff x="0" y="0"/>
            <a:chExt cx="5524918" cy="55234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524881" cy="5523484"/>
            </a:xfrm>
            <a:custGeom>
              <a:avLst/>
              <a:gdLst/>
              <a:ahLst/>
              <a:cxnLst/>
              <a:rect l="l" t="t" r="r" b="b"/>
              <a:pathLst>
                <a:path w="5524881" h="5523484">
                  <a:moveTo>
                    <a:pt x="0" y="0"/>
                  </a:moveTo>
                  <a:lnTo>
                    <a:pt x="5524881" y="0"/>
                  </a:lnTo>
                  <a:lnTo>
                    <a:pt x="5524881" y="5523484"/>
                  </a:lnTo>
                  <a:lnTo>
                    <a:pt x="0" y="5523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3" b="-12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="" xmlns:a16="http://schemas.microsoft.com/office/drawing/2014/main" id="{7D973830-81C9-E36A-C896-C22395A24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358" y="818539"/>
            <a:ext cx="15773400" cy="1157069"/>
          </a:xfrm>
        </p:spPr>
        <p:txBody>
          <a:bodyPr>
            <a:normAutofit/>
          </a:bodyPr>
          <a:lstStyle/>
          <a:p>
            <a:pPr algn="ctr"/>
            <a:r>
              <a:rPr lang="fr-FR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LAPTE ȘI PRODUSE LACTATE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stituent conținut 2">
            <a:extLst>
              <a:ext uri="{FF2B5EF4-FFF2-40B4-BE49-F238E27FC236}">
                <a16:creationId xmlns="" xmlns:a16="http://schemas.microsoft.com/office/drawing/2014/main" id="{D18D16C1-AF3E-6020-B0FA-3FC1EB63C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5818" y="2193981"/>
            <a:ext cx="9060108" cy="71041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Laptele și produsele lactate (iaurt, chefir, </a:t>
            </a:r>
            <a:r>
              <a:rPr lang="ro-R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sana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unt, smântână, brânză)</a:t>
            </a:r>
          </a:p>
          <a:p>
            <a:pPr lvl="1" algn="just"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sunt foarte bogate în calciu, </a:t>
            </a:r>
          </a:p>
          <a:p>
            <a:pPr lvl="1" algn="just"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 întăresc oasele și dinții,</a:t>
            </a:r>
          </a:p>
          <a:p>
            <a:pPr lvl="1" algn="just"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 fac mai rezistenți la boli,</a:t>
            </a:r>
          </a:p>
          <a:p>
            <a:pPr lvl="1" algn="just"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 ajută să creștem mari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o-RO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Consumă zilnic </a:t>
            </a:r>
            <a:r>
              <a:rPr lang="fr-FR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½ PORȚII DE LAPTE ȘI PRODUSE LACTATE. </a:t>
            </a:r>
            <a:endParaRPr lang="ro-RO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porție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standard este de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exemplu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1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cană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lapte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½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cană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brânză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vaci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semidegresată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40 mg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brânză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procesată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cât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cutie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chibrituri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 descr="milch-kaese">
            <a:extLst>
              <a:ext uri="{FF2B5EF4-FFF2-40B4-BE49-F238E27FC236}">
                <a16:creationId xmlns="" xmlns:a16="http://schemas.microsoft.com/office/drawing/2014/main" id="{88BEB521-F52A-14F9-5BDD-AAB479D25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52" y="2303166"/>
            <a:ext cx="3645188" cy="344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 descr="yoghurt070806_228x292">
            <a:extLst>
              <a:ext uri="{FF2B5EF4-FFF2-40B4-BE49-F238E27FC236}">
                <a16:creationId xmlns="" xmlns:a16="http://schemas.microsoft.com/office/drawing/2014/main" id="{9E194CD1-6734-86B4-13D0-D7E264082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73" y="2303166"/>
            <a:ext cx="3315846" cy="344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cottage-cheese">
            <a:extLst>
              <a:ext uri="{FF2B5EF4-FFF2-40B4-BE49-F238E27FC236}">
                <a16:creationId xmlns="" xmlns:a16="http://schemas.microsoft.com/office/drawing/2014/main" id="{0B955FC8-CDF5-3D67-D8E6-35D9554CC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74" y="5855240"/>
            <a:ext cx="3315846" cy="344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telemea">
            <a:extLst>
              <a:ext uri="{FF2B5EF4-FFF2-40B4-BE49-F238E27FC236}">
                <a16:creationId xmlns="" xmlns:a16="http://schemas.microsoft.com/office/drawing/2014/main" id="{2A65AF7B-483D-A84D-7F84-EE83D6253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51" y="5855241"/>
            <a:ext cx="3645186" cy="344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tăText 4">
            <a:extLst>
              <a:ext uri="{FF2B5EF4-FFF2-40B4-BE49-F238E27FC236}">
                <a16:creationId xmlns="" xmlns:a16="http://schemas.microsoft.com/office/drawing/2014/main" id="{48890AED-2D23-0F1E-D672-D533CEDF0295}"/>
              </a:ext>
            </a:extLst>
          </p:cNvPr>
          <p:cNvSpPr txBox="1"/>
          <p:nvPr/>
        </p:nvSpPr>
        <p:spPr>
          <a:xfrm>
            <a:off x="0" y="2382"/>
            <a:ext cx="18288000" cy="553998"/>
          </a:xfrm>
          <a:prstGeom prst="rect">
            <a:avLst/>
          </a:prstGeom>
          <a:solidFill>
            <a:srgbClr val="006600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o-RO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ALIMENTAȚIA SĂNĂTOASĂ ȘI ACTIVIATEA FIZICĂ</a:t>
            </a:r>
          </a:p>
        </p:txBody>
      </p:sp>
    </p:spTree>
    <p:extLst>
      <p:ext uri="{BB962C8B-B14F-4D97-AF65-F5344CB8AC3E}">
        <p14:creationId xmlns:p14="http://schemas.microsoft.com/office/powerpoint/2010/main" val="216911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="" xmlns:a16="http://schemas.microsoft.com/office/drawing/2014/main" id="{7D973830-81C9-E36A-C896-C22395A24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849275"/>
            <a:ext cx="15773400" cy="1279782"/>
          </a:xfrm>
        </p:spPr>
        <p:txBody>
          <a:bodyPr>
            <a:normAutofit/>
          </a:bodyPr>
          <a:lstStyle/>
          <a:p>
            <a:pPr algn="ctr"/>
            <a:r>
              <a:rPr lang="fr-FR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ALIMENTE </a:t>
            </a:r>
            <a:r>
              <a:rPr lang="ro-RO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 CONȚIN </a:t>
            </a:r>
            <a:r>
              <a:rPr lang="fr-FR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</a:t>
            </a:r>
            <a:r>
              <a:rPr lang="ro-RO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stituent conținut 2">
            <a:extLst>
              <a:ext uri="{FF2B5EF4-FFF2-40B4-BE49-F238E27FC236}">
                <a16:creationId xmlns="" xmlns:a16="http://schemas.microsoft.com/office/drawing/2014/main" id="{D18D16C1-AF3E-6020-B0FA-3FC1EB63C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4463" y="3473865"/>
            <a:ext cx="9353370" cy="4696899"/>
          </a:xfrm>
        </p:spPr>
        <p:txBody>
          <a:bodyPr>
            <a:normAutofit/>
          </a:bodyPr>
          <a:lstStyle/>
          <a:p>
            <a:pPr algn="just"/>
            <a:r>
              <a:rPr lang="ro-RO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Consumă zilnic 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3-4 PORȚII DE ALIMENTE PROTEICE 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(120-150 g). </a:t>
            </a:r>
            <a:endParaRPr lang="ro-RO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1" indent="0" algn="just">
              <a:buNone/>
            </a:pP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porție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standard este de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exemplu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1" algn="just">
              <a:buFont typeface="Wingdings" panose="05000000000000000000" pitchFamily="2" charset="2"/>
              <a:buChar char="v"/>
            </a:pPr>
            <a:r>
              <a:rPr lang="ro-RO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 g carne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slabă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pui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pește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gătite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1" algn="just">
              <a:buFont typeface="Wingdings" panose="05000000000000000000" pitchFamily="2" charset="2"/>
              <a:buChar char="v"/>
            </a:pPr>
            <a:r>
              <a:rPr lang="ro-RO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ou, </a:t>
            </a:r>
          </a:p>
          <a:p>
            <a:pPr lvl="1" algn="just">
              <a:buFont typeface="Wingdings" panose="05000000000000000000" pitchFamily="2" charset="2"/>
              <a:buChar char="v"/>
            </a:pPr>
            <a:r>
              <a:rPr lang="ro-RO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1/4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cană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fasole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boabe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mazăre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linte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soia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1" algn="just">
              <a:buFont typeface="Wingdings" panose="05000000000000000000" pitchFamily="2" charset="2"/>
              <a:buChar char="v"/>
            </a:pPr>
            <a:r>
              <a:rPr lang="ro-RO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 g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nuci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semințe</a:t>
            </a:r>
            <a:r>
              <a:rPr lang="fr-F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5" descr="Fischgericht-200">
            <a:extLst>
              <a:ext uri="{FF2B5EF4-FFF2-40B4-BE49-F238E27FC236}">
                <a16:creationId xmlns="" xmlns:a16="http://schemas.microsoft.com/office/drawing/2014/main" id="{FA7B5003-5E92-74B6-12B8-B8477897D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581" y="2548109"/>
            <a:ext cx="3274206" cy="327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1" descr="ico_17">
            <a:extLst>
              <a:ext uri="{FF2B5EF4-FFF2-40B4-BE49-F238E27FC236}">
                <a16:creationId xmlns="" xmlns:a16="http://schemas.microsoft.com/office/drawing/2014/main" id="{3B738AC6-17B1-38AC-C581-9F9646E07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581" y="6100484"/>
            <a:ext cx="3204845" cy="261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22275382_1">
            <a:extLst>
              <a:ext uri="{FF2B5EF4-FFF2-40B4-BE49-F238E27FC236}">
                <a16:creationId xmlns="" xmlns:a16="http://schemas.microsoft.com/office/drawing/2014/main" id="{16B84739-F7DA-A548-A312-F1F7819D5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01" y="2548108"/>
            <a:ext cx="3595304" cy="327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walnusse">
            <a:extLst>
              <a:ext uri="{FF2B5EF4-FFF2-40B4-BE49-F238E27FC236}">
                <a16:creationId xmlns="" xmlns:a16="http://schemas.microsoft.com/office/drawing/2014/main" id="{89A5EDA2-AB3B-BC27-EA55-D7480AE78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01" y="6100484"/>
            <a:ext cx="3595304" cy="264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tăText 6">
            <a:extLst>
              <a:ext uri="{FF2B5EF4-FFF2-40B4-BE49-F238E27FC236}">
                <a16:creationId xmlns="" xmlns:a16="http://schemas.microsoft.com/office/drawing/2014/main" id="{DFB7405D-1FAA-E7BA-6CA1-C831BFBBB20E}"/>
              </a:ext>
            </a:extLst>
          </p:cNvPr>
          <p:cNvSpPr txBox="1"/>
          <p:nvPr/>
        </p:nvSpPr>
        <p:spPr>
          <a:xfrm>
            <a:off x="0" y="2382"/>
            <a:ext cx="18288000" cy="553998"/>
          </a:xfrm>
          <a:prstGeom prst="rect">
            <a:avLst/>
          </a:prstGeom>
          <a:solidFill>
            <a:srgbClr val="006600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o-RO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ALIMENTAȚIA SĂNĂTOASĂ ȘI ACTIVIATEA FIZICĂ</a:t>
            </a:r>
          </a:p>
        </p:txBody>
      </p:sp>
    </p:spTree>
    <p:extLst>
      <p:ext uri="{BB962C8B-B14F-4D97-AF65-F5344CB8AC3E}">
        <p14:creationId xmlns:p14="http://schemas.microsoft.com/office/powerpoint/2010/main" val="108082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="" xmlns:a16="http://schemas.microsoft.com/office/drawing/2014/main" id="{7D973830-81C9-E36A-C896-C22395A24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86003"/>
            <a:ext cx="15773400" cy="1125578"/>
          </a:xfrm>
        </p:spPr>
        <p:txBody>
          <a:bodyPr>
            <a:normAutofit/>
          </a:bodyPr>
          <a:lstStyle/>
          <a:p>
            <a:pPr algn="ctr"/>
            <a:r>
              <a:rPr lang="fr-FR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ALIMENTE </a:t>
            </a:r>
            <a:r>
              <a:rPr lang="ro-RO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 CONȚIN </a:t>
            </a:r>
            <a:r>
              <a:rPr lang="fr-FR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</a:t>
            </a:r>
            <a:r>
              <a:rPr lang="ro-RO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stituent conținut 2">
            <a:extLst>
              <a:ext uri="{FF2B5EF4-FFF2-40B4-BE49-F238E27FC236}">
                <a16:creationId xmlns="" xmlns:a16="http://schemas.microsoft.com/office/drawing/2014/main" id="{D18D16C1-AF3E-6020-B0FA-3FC1EB63C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1033" y="2605723"/>
            <a:ext cx="9364991" cy="7375115"/>
          </a:xfrm>
        </p:spPr>
        <p:txBody>
          <a:bodyPr>
            <a:normAutofit/>
          </a:bodyPr>
          <a:lstStyle/>
          <a:p>
            <a:pPr algn="just"/>
            <a:r>
              <a:rPr lang="ro-RO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Mănâncă mai ales carne albă (pui, curcan, pește), mai rar carne roșie (porc, vită)</a:t>
            </a:r>
          </a:p>
          <a:p>
            <a:pPr algn="just"/>
            <a:r>
              <a:rPr lang="ro-RO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Carnea să fie gătită la cuptor, grătar sau fiartă, mai rar prăjită</a:t>
            </a:r>
          </a:p>
          <a:p>
            <a:pPr algn="just"/>
            <a:r>
              <a:rPr lang="ro-RO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Nucile, semințele, alunele sunt surse importante de proteine</a:t>
            </a:r>
          </a:p>
          <a:p>
            <a:pPr algn="just"/>
            <a:r>
              <a:rPr lang="ro-RO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Leguminoasele (fasole, mazăre, năut, soia, etc) sunt proteine vegetale</a:t>
            </a:r>
          </a:p>
          <a:p>
            <a:pPr algn="just"/>
            <a:r>
              <a:rPr lang="ro-RO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Ouăle conțin multe substanțe nutritive</a:t>
            </a:r>
          </a:p>
          <a:p>
            <a:pPr algn="just"/>
            <a:endParaRPr lang="ro-RO" altLang="en-US" b="1" dirty="0">
              <a:solidFill>
                <a:srgbClr val="EF2A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setăText 6">
            <a:extLst>
              <a:ext uri="{FF2B5EF4-FFF2-40B4-BE49-F238E27FC236}">
                <a16:creationId xmlns="" xmlns:a16="http://schemas.microsoft.com/office/drawing/2014/main" id="{873A12C1-922E-8757-FB45-6E7DD11CA6E6}"/>
              </a:ext>
            </a:extLst>
          </p:cNvPr>
          <p:cNvSpPr txBox="1"/>
          <p:nvPr/>
        </p:nvSpPr>
        <p:spPr>
          <a:xfrm>
            <a:off x="5128527" y="6206405"/>
            <a:ext cx="9232419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700" dirty="0"/>
          </a:p>
          <a:p>
            <a:endParaRPr lang="en-US" sz="2700" dirty="0"/>
          </a:p>
          <a:p>
            <a:endParaRPr lang="en-US" sz="2700" dirty="0"/>
          </a:p>
        </p:txBody>
      </p:sp>
      <p:pic>
        <p:nvPicPr>
          <p:cNvPr id="3080" name="Picture 9" descr="050114_rfoster_mp_dt_food_eggs5">
            <a:extLst>
              <a:ext uri="{FF2B5EF4-FFF2-40B4-BE49-F238E27FC236}">
                <a16:creationId xmlns="" xmlns:a16="http://schemas.microsoft.com/office/drawing/2014/main" id="{EDB72193-D47B-548D-BBB6-89BD3CD85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231" y="7541207"/>
            <a:ext cx="2952444" cy="274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9">
            <a:extLst>
              <a:ext uri="{FF2B5EF4-FFF2-40B4-BE49-F238E27FC236}">
                <a16:creationId xmlns="" xmlns:a16="http://schemas.microsoft.com/office/drawing/2014/main" id="{D90589C6-53FC-EF76-CE5E-33078F075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53884" y="3100806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700"/>
          </a:p>
        </p:txBody>
      </p:sp>
      <p:sp>
        <p:nvSpPr>
          <p:cNvPr id="9" name="Rectangle 10">
            <a:extLst>
              <a:ext uri="{FF2B5EF4-FFF2-40B4-BE49-F238E27FC236}">
                <a16:creationId xmlns="" xmlns:a16="http://schemas.microsoft.com/office/drawing/2014/main" id="{704E43E8-A8AB-BCE6-FEB3-24CECFDAD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53884" y="3786606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700"/>
          </a:p>
        </p:txBody>
      </p:sp>
      <p:pic>
        <p:nvPicPr>
          <p:cNvPr id="10" name="Picture 22" descr="1760">
            <a:extLst>
              <a:ext uri="{FF2B5EF4-FFF2-40B4-BE49-F238E27FC236}">
                <a16:creationId xmlns="" xmlns:a16="http://schemas.microsoft.com/office/drawing/2014/main" id="{4A4BDB3A-67CF-A56A-F294-A49E9E66C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77" y="7506692"/>
            <a:ext cx="3334254" cy="2780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ine 11">
            <a:extLst>
              <a:ext uri="{FF2B5EF4-FFF2-40B4-BE49-F238E27FC236}">
                <a16:creationId xmlns="" xmlns:a16="http://schemas.microsoft.com/office/drawing/2014/main" id="{7F709F06-6D74-A40D-D9C0-773B2A999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978" y="1729298"/>
            <a:ext cx="6244865" cy="5354411"/>
          </a:xfrm>
          <a:prstGeom prst="rect">
            <a:avLst/>
          </a:prstGeom>
        </p:spPr>
      </p:pic>
      <p:sp>
        <p:nvSpPr>
          <p:cNvPr id="4" name="CasetăText 3">
            <a:extLst>
              <a:ext uri="{FF2B5EF4-FFF2-40B4-BE49-F238E27FC236}">
                <a16:creationId xmlns="" xmlns:a16="http://schemas.microsoft.com/office/drawing/2014/main" id="{0535C8DB-0125-A2F6-2A7A-35A0DC1F51D3}"/>
              </a:ext>
            </a:extLst>
          </p:cNvPr>
          <p:cNvSpPr txBox="1"/>
          <p:nvPr/>
        </p:nvSpPr>
        <p:spPr>
          <a:xfrm>
            <a:off x="0" y="2382"/>
            <a:ext cx="18288000" cy="553998"/>
          </a:xfrm>
          <a:prstGeom prst="rect">
            <a:avLst/>
          </a:prstGeom>
          <a:solidFill>
            <a:srgbClr val="006600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o-RO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ALIMENTAȚIA SĂNĂTOASĂ ȘI ACTIVIATEA FIZICĂ</a:t>
            </a:r>
          </a:p>
        </p:txBody>
      </p:sp>
    </p:spTree>
    <p:extLst>
      <p:ext uri="{BB962C8B-B14F-4D97-AF65-F5344CB8AC3E}">
        <p14:creationId xmlns:p14="http://schemas.microsoft.com/office/powerpoint/2010/main" val="266951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="" xmlns:a16="http://schemas.microsoft.com/office/drawing/2014/main" id="{7D973830-81C9-E36A-C896-C22395A24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6565" y="939156"/>
            <a:ext cx="3434870" cy="886143"/>
          </a:xfrm>
        </p:spPr>
        <p:txBody>
          <a:bodyPr>
            <a:noAutofit/>
          </a:bodyPr>
          <a:lstStyle/>
          <a:p>
            <a:r>
              <a:rPr lang="ro-RO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GRĂSIMI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stituent conținut 2">
            <a:extLst>
              <a:ext uri="{FF2B5EF4-FFF2-40B4-BE49-F238E27FC236}">
                <a16:creationId xmlns="" xmlns:a16="http://schemas.microsoft.com/office/drawing/2014/main" id="{D18D16C1-AF3E-6020-B0FA-3FC1EB63C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2313" y="2760707"/>
            <a:ext cx="10448814" cy="5761919"/>
          </a:xfrm>
        </p:spPr>
        <p:txBody>
          <a:bodyPr>
            <a:noAutofit/>
          </a:bodyPr>
          <a:lstStyle/>
          <a:p>
            <a:pPr marL="0" indent="0" algn="just">
              <a:lnSpc>
                <a:spcPct val="160000"/>
              </a:lnSpc>
              <a:buNone/>
            </a:pPr>
            <a:r>
              <a:rPr lang="en-US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Consum</a:t>
            </a:r>
            <a:r>
              <a:rPr lang="ro-RO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u="none" strike="noStrike" baseline="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grăsimi</a:t>
            </a:r>
            <a:r>
              <a:rPr lang="en-US" b="1" i="0" u="none" strike="noStrike" baseline="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u="none" strike="noStrike" baseline="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bune</a:t>
            </a:r>
            <a:r>
              <a:rPr lang="en-US" b="1" i="0" u="none" strike="noStrike" baseline="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sănătate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60000"/>
              </a:lnSpc>
            </a:pPr>
            <a:r>
              <a:rPr lang="it-IT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Uleiurile conțin vitamine și grăsimi</a:t>
            </a:r>
            <a:r>
              <a:rPr lang="ro-RO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necesare creșterii 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și funcționării </a:t>
            </a:r>
            <a:r>
              <a:rPr lang="ro-RO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organismului</a:t>
            </a:r>
            <a:r>
              <a:rPr lang="it-IT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60000"/>
              </a:lnSpc>
            </a:pPr>
            <a:r>
              <a:rPr lang="en-US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Grăsimi</a:t>
            </a:r>
            <a:r>
              <a:rPr lang="en-US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bune</a:t>
            </a:r>
            <a:r>
              <a:rPr lang="en-US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sunt </a:t>
            </a:r>
            <a:r>
              <a:rPr lang="en-US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NUCI, PEȘTE gras</a:t>
            </a:r>
            <a:r>
              <a:rPr lang="ro-RO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(somon, macrou, hering)</a:t>
            </a:r>
            <a:r>
              <a:rPr lang="en-US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AVOCADO </a:t>
            </a:r>
          </a:p>
        </p:txBody>
      </p:sp>
      <p:pic>
        <p:nvPicPr>
          <p:cNvPr id="5" name="Imagine 4">
            <a:extLst>
              <a:ext uri="{FF2B5EF4-FFF2-40B4-BE49-F238E27FC236}">
                <a16:creationId xmlns="" xmlns:a16="http://schemas.microsoft.com/office/drawing/2014/main" id="{448A0A38-4C7A-1151-751E-965B78EED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606" y="3203755"/>
            <a:ext cx="5722391" cy="4875827"/>
          </a:xfrm>
          <a:prstGeom prst="rect">
            <a:avLst/>
          </a:prstGeom>
        </p:spPr>
      </p:pic>
      <p:sp>
        <p:nvSpPr>
          <p:cNvPr id="4" name="CasetăText 3">
            <a:extLst>
              <a:ext uri="{FF2B5EF4-FFF2-40B4-BE49-F238E27FC236}">
                <a16:creationId xmlns="" xmlns:a16="http://schemas.microsoft.com/office/drawing/2014/main" id="{1BD886EA-1C96-0EAD-DED0-BB5762E7353C}"/>
              </a:ext>
            </a:extLst>
          </p:cNvPr>
          <p:cNvSpPr txBox="1"/>
          <p:nvPr/>
        </p:nvSpPr>
        <p:spPr>
          <a:xfrm>
            <a:off x="0" y="2382"/>
            <a:ext cx="18288000" cy="553998"/>
          </a:xfrm>
          <a:prstGeom prst="rect">
            <a:avLst/>
          </a:prstGeom>
          <a:solidFill>
            <a:srgbClr val="006600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o-RO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ALIMENTAȚIA SĂNĂTOASĂ ȘI ACTIVIATEA FIZICĂ</a:t>
            </a:r>
          </a:p>
        </p:txBody>
      </p:sp>
    </p:spTree>
    <p:extLst>
      <p:ext uri="{BB962C8B-B14F-4D97-AF65-F5344CB8AC3E}">
        <p14:creationId xmlns:p14="http://schemas.microsoft.com/office/powerpoint/2010/main" val="340494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="" xmlns:a16="http://schemas.microsoft.com/office/drawing/2014/main" id="{7D973830-81C9-E36A-C896-C22395A24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9664" y="841456"/>
            <a:ext cx="3508673" cy="1256510"/>
          </a:xfrm>
        </p:spPr>
        <p:txBody>
          <a:bodyPr vert="horz" lIns="137160" tIns="68580" rIns="137160" bIns="68580" rtlCol="0" anchor="ctr">
            <a:noAutofit/>
          </a:bodyPr>
          <a:lstStyle/>
          <a:p>
            <a:r>
              <a:rPr lang="ro-RO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LICHIDE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stituent conținut 2">
            <a:extLst>
              <a:ext uri="{FF2B5EF4-FFF2-40B4-BE49-F238E27FC236}">
                <a16:creationId xmlns="" xmlns:a16="http://schemas.microsoft.com/office/drawing/2014/main" id="{D18D16C1-AF3E-6020-B0FA-3FC1EB63C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4768" y="2707444"/>
            <a:ext cx="9469496" cy="3219380"/>
          </a:xfrm>
        </p:spPr>
        <p:txBody>
          <a:bodyPr>
            <a:noAutofit/>
          </a:bodyPr>
          <a:lstStyle/>
          <a:p>
            <a:pPr algn="just"/>
            <a:r>
              <a:rPr lang="ro-RO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Bea apă – cel puțin </a:t>
            </a:r>
            <a:r>
              <a:rPr lang="fr-FR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4-5 </a:t>
            </a:r>
            <a:r>
              <a:rPr lang="fr-FR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căni</a:t>
            </a:r>
            <a:r>
              <a:rPr lang="fr-FR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 zi.</a:t>
            </a:r>
          </a:p>
          <a:p>
            <a:pPr algn="just"/>
            <a:r>
              <a:rPr lang="ro-RO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Alege să bei ceai de plante, suc natural de fructe, dar nu foarte des</a:t>
            </a:r>
            <a:r>
              <a:rPr lang="ro-RO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(o cană/zi)</a:t>
            </a:r>
          </a:p>
          <a:p>
            <a:pPr algn="just"/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Evită sucurile cu adaus de zahăr.</a:t>
            </a:r>
          </a:p>
          <a:p>
            <a:pPr marL="0" indent="0" algn="just">
              <a:buNone/>
            </a:pPr>
            <a:endParaRPr lang="ro-R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1371600">
              <a:lnSpc>
                <a:spcPct val="90000"/>
              </a:lnSpc>
              <a:spcBef>
                <a:spcPts val="1500"/>
              </a:spcBef>
              <a:buNone/>
              <a:defRPr/>
            </a:pPr>
            <a:r>
              <a:rPr lang="ro-RO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DACĂ ÎȚI ESTE SETE, </a:t>
            </a:r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1371600">
              <a:lnSpc>
                <a:spcPct val="90000"/>
              </a:lnSpc>
              <a:spcBef>
                <a:spcPts val="1500"/>
              </a:spcBef>
              <a:buNone/>
              <a:defRPr/>
            </a:pPr>
            <a:r>
              <a:rPr lang="ro-RO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 APĂ, NU SUC!</a:t>
            </a:r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o-R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ine 3" descr="Ce se întâmplă cu apă lăsată în pahar peste noapte - mituri și adevăruri explicate de medici |  adevarul.ro">
            <a:extLst>
              <a:ext uri="{FF2B5EF4-FFF2-40B4-BE49-F238E27FC236}">
                <a16:creationId xmlns="" xmlns:a16="http://schemas.microsoft.com/office/drawing/2014/main" id="{496032C6-F420-7A32-3A16-F588549223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34" y="2635208"/>
            <a:ext cx="6830712" cy="3663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ine 4">
            <a:extLst>
              <a:ext uri="{FF2B5EF4-FFF2-40B4-BE49-F238E27FC236}">
                <a16:creationId xmlns="" xmlns:a16="http://schemas.microsoft.com/office/drawing/2014/main" id="{DBCC2E3B-B702-3FAF-94A9-001B02D31C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34" y="6679805"/>
            <a:ext cx="2478947" cy="3307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ine 5">
            <a:extLst>
              <a:ext uri="{FF2B5EF4-FFF2-40B4-BE49-F238E27FC236}">
                <a16:creationId xmlns="" xmlns:a16="http://schemas.microsoft.com/office/drawing/2014/main" id="{9802ADC1-B619-C009-5431-4B557590D0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879" y="6698981"/>
            <a:ext cx="4139967" cy="330764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setăText 6">
            <a:extLst>
              <a:ext uri="{FF2B5EF4-FFF2-40B4-BE49-F238E27FC236}">
                <a16:creationId xmlns="" xmlns:a16="http://schemas.microsoft.com/office/drawing/2014/main" id="{8D259083-FD80-0629-9DAC-6A4AFD0EF2F7}"/>
              </a:ext>
            </a:extLst>
          </p:cNvPr>
          <p:cNvSpPr txBox="1"/>
          <p:nvPr/>
        </p:nvSpPr>
        <p:spPr>
          <a:xfrm>
            <a:off x="0" y="2382"/>
            <a:ext cx="18288000" cy="553998"/>
          </a:xfrm>
          <a:prstGeom prst="rect">
            <a:avLst/>
          </a:prstGeom>
          <a:solidFill>
            <a:srgbClr val="006600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o-RO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ALIMENTAȚIA SĂNĂTOASĂ ȘI ACTIVIATEA FIZICĂ</a:t>
            </a:r>
          </a:p>
        </p:txBody>
      </p:sp>
    </p:spTree>
    <p:extLst>
      <p:ext uri="{BB962C8B-B14F-4D97-AF65-F5344CB8AC3E}">
        <p14:creationId xmlns:p14="http://schemas.microsoft.com/office/powerpoint/2010/main" val="312087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="" xmlns:a16="http://schemas.microsoft.com/office/drawing/2014/main" id="{7D973830-81C9-E36A-C896-C22395A24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733" y="4945933"/>
            <a:ext cx="5922996" cy="1122848"/>
          </a:xfrm>
        </p:spPr>
        <p:txBody>
          <a:bodyPr>
            <a:noAutofit/>
          </a:bodyPr>
          <a:lstStyle/>
          <a:p>
            <a:pPr marL="685800" indent="-685800">
              <a:buFont typeface="Wingdings" panose="05000000000000000000" pitchFamily="2" charset="2"/>
              <a:buChar char="v"/>
            </a:pPr>
            <a:r>
              <a:rPr lang="en-US" sz="2700" b="1" dirty="0">
                <a:solidFill>
                  <a:srgbClr val="0000C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EVIT</a:t>
            </a:r>
            <a:r>
              <a:rPr lang="ro-RO" sz="2700" b="1" dirty="0">
                <a:solidFill>
                  <a:srgbClr val="0000C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Ă</a:t>
            </a:r>
            <a:r>
              <a:rPr lang="ro-RO" sz="27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o-RO" sz="27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ZAHĂRUL</a:t>
            </a:r>
            <a:r>
              <a:rPr lang="ro-RO" sz="27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”</a:t>
            </a:r>
            <a:r>
              <a:rPr lang="ro-RO" sz="27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ASCUNS</a:t>
            </a:r>
            <a:r>
              <a:rPr lang="ro-RO" sz="27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” </a:t>
            </a:r>
            <a:r>
              <a:rPr lang="ro-RO" sz="27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ÎN BĂUTURILE RĂCORITOARE </a:t>
            </a:r>
            <a:r>
              <a:rPr lang="en-US" sz="27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Imagine 4">
            <a:extLst>
              <a:ext uri="{FF2B5EF4-FFF2-40B4-BE49-F238E27FC236}">
                <a16:creationId xmlns="" xmlns:a16="http://schemas.microsoft.com/office/drawing/2014/main" id="{F6CC5026-1A4E-97C2-7F1B-DC45904FC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35" y="564890"/>
            <a:ext cx="5922995" cy="4078544"/>
          </a:xfrm>
          <a:prstGeom prst="rect">
            <a:avLst/>
          </a:prstGeom>
        </p:spPr>
      </p:pic>
      <p:sp>
        <p:nvSpPr>
          <p:cNvPr id="3" name="CasetăText 2">
            <a:extLst>
              <a:ext uri="{FF2B5EF4-FFF2-40B4-BE49-F238E27FC236}">
                <a16:creationId xmlns="" xmlns:a16="http://schemas.microsoft.com/office/drawing/2014/main" id="{37108F23-697A-51AA-AF3A-A172B3A7BA87}"/>
              </a:ext>
            </a:extLst>
          </p:cNvPr>
          <p:cNvSpPr txBox="1"/>
          <p:nvPr/>
        </p:nvSpPr>
        <p:spPr>
          <a:xfrm>
            <a:off x="12198782" y="4643433"/>
            <a:ext cx="5803469" cy="1727847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marL="457200" indent="-45720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v"/>
              <a:defRPr sz="2000" i="0" u="none" strike="noStrike" baseline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sz="2700" b="1" dirty="0">
                <a:solidFill>
                  <a:srgbClr val="0000CC"/>
                </a:solidFill>
              </a:rPr>
              <a:t>EVIT</a:t>
            </a:r>
            <a:r>
              <a:rPr lang="ro-RO" sz="2700" b="1" dirty="0">
                <a:solidFill>
                  <a:srgbClr val="0000CC"/>
                </a:solidFill>
              </a:rPr>
              <a:t>Ă</a:t>
            </a:r>
            <a:r>
              <a:rPr lang="en-US" sz="2700" dirty="0"/>
              <a:t> </a:t>
            </a:r>
            <a:r>
              <a:rPr lang="en-US" sz="2700" b="1" dirty="0">
                <a:solidFill>
                  <a:srgbClr val="C00000"/>
                </a:solidFill>
              </a:rPr>
              <a:t>GRĂSIMILE</a:t>
            </a:r>
            <a:r>
              <a:rPr lang="en-US" sz="2700" dirty="0">
                <a:solidFill>
                  <a:srgbClr val="C00000"/>
                </a:solidFill>
              </a:rPr>
              <a:t> "</a:t>
            </a:r>
            <a:r>
              <a:rPr lang="en-US" sz="2700" b="1" dirty="0">
                <a:solidFill>
                  <a:srgbClr val="C00000"/>
                </a:solidFill>
              </a:rPr>
              <a:t>ASCUNSE</a:t>
            </a:r>
            <a:r>
              <a:rPr lang="en-US" sz="2700" dirty="0">
                <a:solidFill>
                  <a:srgbClr val="C00000"/>
                </a:solidFill>
              </a:rPr>
              <a:t>" </a:t>
            </a:r>
            <a:r>
              <a:rPr lang="ro-RO" sz="2700" dirty="0"/>
              <a:t>Î</a:t>
            </a:r>
            <a:r>
              <a:rPr lang="en-US" sz="2700" dirty="0"/>
              <a:t>N MEZELURI, DULCIURI, FAST FOOD ȘI SEMIPREPARATE. </a:t>
            </a:r>
            <a:endParaRPr lang="ro-RO" sz="2700" dirty="0"/>
          </a:p>
        </p:txBody>
      </p:sp>
      <p:pic>
        <p:nvPicPr>
          <p:cNvPr id="6" name="Imagine 5">
            <a:extLst>
              <a:ext uri="{FF2B5EF4-FFF2-40B4-BE49-F238E27FC236}">
                <a16:creationId xmlns="" xmlns:a16="http://schemas.microsoft.com/office/drawing/2014/main" id="{D2D601E2-A8B0-B059-70BA-7BF2D2434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6726" y="564890"/>
            <a:ext cx="6365525" cy="3938463"/>
          </a:xfrm>
          <a:prstGeom prst="rect">
            <a:avLst/>
          </a:prstGeom>
        </p:spPr>
      </p:pic>
      <p:sp>
        <p:nvSpPr>
          <p:cNvPr id="8" name="CasetăText 7">
            <a:extLst>
              <a:ext uri="{FF2B5EF4-FFF2-40B4-BE49-F238E27FC236}">
                <a16:creationId xmlns="" xmlns:a16="http://schemas.microsoft.com/office/drawing/2014/main" id="{B898637A-9D33-04DE-D17B-FAD38A68C736}"/>
              </a:ext>
            </a:extLst>
          </p:cNvPr>
          <p:cNvSpPr txBox="1"/>
          <p:nvPr/>
        </p:nvSpPr>
        <p:spPr>
          <a:xfrm>
            <a:off x="12198782" y="8726927"/>
            <a:ext cx="662027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v"/>
            </a:pPr>
            <a:r>
              <a:rPr lang="en-US" sz="2700" b="1" dirty="0">
                <a:solidFill>
                  <a:srgbClr val="0000C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EVIT</a:t>
            </a:r>
            <a:r>
              <a:rPr lang="ro-RO" sz="2700" b="1" dirty="0">
                <a:solidFill>
                  <a:srgbClr val="0000C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Ă </a:t>
            </a:r>
            <a:r>
              <a:rPr lang="ro-RO" sz="27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CONSUMUL DE ALIMENTE CU </a:t>
            </a:r>
            <a:r>
              <a:rPr lang="ro-RO" sz="27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CONȚINUT CRESCUT DE SARE</a:t>
            </a:r>
          </a:p>
        </p:txBody>
      </p:sp>
      <p:sp>
        <p:nvSpPr>
          <p:cNvPr id="4" name="CasetăText 3">
            <a:extLst>
              <a:ext uri="{FF2B5EF4-FFF2-40B4-BE49-F238E27FC236}">
                <a16:creationId xmlns="" xmlns:a16="http://schemas.microsoft.com/office/drawing/2014/main" id="{0781EC7C-2DA2-1F3F-DAD6-AD83418BE665}"/>
              </a:ext>
            </a:extLst>
          </p:cNvPr>
          <p:cNvSpPr txBox="1"/>
          <p:nvPr/>
        </p:nvSpPr>
        <p:spPr>
          <a:xfrm>
            <a:off x="0" y="2382"/>
            <a:ext cx="18288000" cy="553998"/>
          </a:xfrm>
          <a:prstGeom prst="rect">
            <a:avLst/>
          </a:prstGeom>
          <a:solidFill>
            <a:srgbClr val="006600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o-RO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ALIMENTAȚIA SĂNĂTOASĂ ȘI ACTIVIATEA FIZICĂ</a:t>
            </a:r>
          </a:p>
        </p:txBody>
      </p:sp>
      <p:pic>
        <p:nvPicPr>
          <p:cNvPr id="9" name="I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729" y="4945932"/>
            <a:ext cx="5413106" cy="534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0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31" y="-14316"/>
            <a:ext cx="1148219" cy="10318571"/>
            <a:chOff x="0" y="0"/>
            <a:chExt cx="1530958" cy="13758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0985" cy="13758038"/>
            </a:xfrm>
            <a:custGeom>
              <a:avLst/>
              <a:gdLst/>
              <a:ahLst/>
              <a:cxnLst/>
              <a:rect l="l" t="t" r="r" b="b"/>
              <a:pathLst>
                <a:path w="1530985" h="13758038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758726" y="664730"/>
            <a:ext cx="773042" cy="1122018"/>
          </a:xfrm>
          <a:custGeom>
            <a:avLst/>
            <a:gdLst/>
            <a:ahLst/>
            <a:cxnLst/>
            <a:rect l="l" t="t" r="r" b="b"/>
            <a:pathLst>
              <a:path w="773042" h="1122018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950" b="1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51744" y="762565"/>
            <a:ext cx="8383489" cy="716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61"/>
              </a:lnSpc>
            </a:pPr>
            <a:r>
              <a:rPr lang="en-US" sz="4501" b="1" spc="0">
                <a:solidFill>
                  <a:srgbClr val="00B05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2. Promovarea activității fizice 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531768" y="1949622"/>
            <a:ext cx="17694612" cy="8545058"/>
            <a:chOff x="0" y="0"/>
            <a:chExt cx="23592816" cy="113934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592789" cy="11393424"/>
            </a:xfrm>
            <a:custGeom>
              <a:avLst/>
              <a:gdLst/>
              <a:ahLst/>
              <a:cxnLst/>
              <a:rect l="l" t="t" r="r" b="b"/>
              <a:pathLst>
                <a:path w="23592789" h="11393424">
                  <a:moveTo>
                    <a:pt x="0" y="0"/>
                  </a:moveTo>
                  <a:lnTo>
                    <a:pt x="23592789" y="0"/>
                  </a:lnTo>
                  <a:lnTo>
                    <a:pt x="23592789" y="11393424"/>
                  </a:lnTo>
                  <a:lnTo>
                    <a:pt x="0" y="11393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8833" r="-8833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4449170" y="2615302"/>
            <a:ext cx="13329390" cy="1747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75"/>
              </a:lnSpc>
            </a:pPr>
            <a:r>
              <a:rPr lang="en-US" sz="4051" b="1" spc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Ține minte !</a:t>
            </a:r>
          </a:p>
          <a:p>
            <a:pPr algn="ctr">
              <a:lnSpc>
                <a:spcPts val="4375"/>
              </a:lnSpc>
            </a:pPr>
            <a:r>
              <a:rPr lang="en-US" sz="4051" b="1" spc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Dacă faci în fiecare zi cel puțin o oră de activitate fizică, vei fi mai puternic, mai vesel, mai sănătos!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-117088" y="9656677"/>
            <a:ext cx="1145788" cy="549125"/>
            <a:chOff x="0" y="0"/>
            <a:chExt cx="1527717" cy="73216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27717" cy="732166"/>
            </a:xfrm>
            <a:custGeom>
              <a:avLst/>
              <a:gdLst/>
              <a:ahLst/>
              <a:cxnLst/>
              <a:rect l="l" t="t" r="r" b="b"/>
              <a:pathLst>
                <a:path w="1527717" h="732166">
                  <a:moveTo>
                    <a:pt x="0" y="0"/>
                  </a:moveTo>
                  <a:lnTo>
                    <a:pt x="1527717" y="0"/>
                  </a:lnTo>
                  <a:lnTo>
                    <a:pt x="1527717" y="732166"/>
                  </a:lnTo>
                  <a:lnTo>
                    <a:pt x="0" y="732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527717" cy="77979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16</a:t>
              </a:r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145247" y="4931586"/>
            <a:ext cx="5255173" cy="5255173"/>
            <a:chOff x="0" y="0"/>
            <a:chExt cx="7006897" cy="700689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006844" cy="7006844"/>
            </a:xfrm>
            <a:custGeom>
              <a:avLst/>
              <a:gdLst/>
              <a:ahLst/>
              <a:cxnLst/>
              <a:rect l="l" t="t" r="r" b="b"/>
              <a:pathLst>
                <a:path w="7006844" h="7006844">
                  <a:moveTo>
                    <a:pt x="0" y="0"/>
                  </a:moveTo>
                  <a:lnTo>
                    <a:pt x="7006844" y="0"/>
                  </a:lnTo>
                  <a:lnTo>
                    <a:pt x="7006844" y="7006844"/>
                  </a:lnTo>
                  <a:lnTo>
                    <a:pt x="0" y="70068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5614035" y="5527979"/>
            <a:ext cx="4408392" cy="4403260"/>
            <a:chOff x="0" y="0"/>
            <a:chExt cx="5877856" cy="587101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877814" cy="5870956"/>
            </a:xfrm>
            <a:custGeom>
              <a:avLst/>
              <a:gdLst/>
              <a:ahLst/>
              <a:cxnLst/>
              <a:rect l="l" t="t" r="r" b="b"/>
              <a:pathLst>
                <a:path w="5877814" h="5870956">
                  <a:moveTo>
                    <a:pt x="0" y="0"/>
                  </a:moveTo>
                  <a:lnTo>
                    <a:pt x="5877814" y="0"/>
                  </a:lnTo>
                  <a:lnTo>
                    <a:pt x="5877814" y="5870956"/>
                  </a:lnTo>
                  <a:lnTo>
                    <a:pt x="0" y="5870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9" b="-10"/>
              </a:stretch>
            </a:blip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2257388" y="6222151"/>
            <a:ext cx="6181905" cy="3709089"/>
            <a:chOff x="0" y="0"/>
            <a:chExt cx="8242540" cy="494545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242554" cy="4945507"/>
            </a:xfrm>
            <a:custGeom>
              <a:avLst/>
              <a:gdLst/>
              <a:ahLst/>
              <a:cxnLst/>
              <a:rect l="l" t="t" r="r" b="b"/>
              <a:pathLst>
                <a:path w="8242554" h="4945507">
                  <a:moveTo>
                    <a:pt x="0" y="0"/>
                  </a:moveTo>
                  <a:lnTo>
                    <a:pt x="8242554" y="0"/>
                  </a:lnTo>
                  <a:lnTo>
                    <a:pt x="8242554" y="4945507"/>
                  </a:lnTo>
                  <a:lnTo>
                    <a:pt x="0" y="494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571678" y="1478872"/>
            <a:ext cx="4233094" cy="4234444"/>
            <a:chOff x="0" y="0"/>
            <a:chExt cx="5644125" cy="564592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644134" cy="5645912"/>
            </a:xfrm>
            <a:custGeom>
              <a:avLst/>
              <a:gdLst/>
              <a:ahLst/>
              <a:cxnLst/>
              <a:rect l="l" t="t" r="r" b="b"/>
              <a:pathLst>
                <a:path w="5644134" h="5645912">
                  <a:moveTo>
                    <a:pt x="0" y="0"/>
                  </a:moveTo>
                  <a:lnTo>
                    <a:pt x="5644134" y="0"/>
                  </a:lnTo>
                  <a:lnTo>
                    <a:pt x="5644134" y="5645912"/>
                  </a:lnTo>
                  <a:lnTo>
                    <a:pt x="0" y="5645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5" r="-15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31" y="-14316"/>
            <a:ext cx="1148219" cy="10318571"/>
            <a:chOff x="0" y="0"/>
            <a:chExt cx="1530958" cy="13758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0985" cy="13758038"/>
            </a:xfrm>
            <a:custGeom>
              <a:avLst/>
              <a:gdLst/>
              <a:ahLst/>
              <a:cxnLst/>
              <a:rect l="l" t="t" r="r" b="b"/>
              <a:pathLst>
                <a:path w="1530985" h="13758038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758726" y="664730"/>
            <a:ext cx="773042" cy="1122018"/>
          </a:xfrm>
          <a:custGeom>
            <a:avLst/>
            <a:gdLst/>
            <a:ahLst/>
            <a:cxnLst/>
            <a:rect l="l" t="t" r="r" b="b"/>
            <a:pathLst>
              <a:path w="773042" h="1122018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950" b="1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51744" y="762565"/>
            <a:ext cx="8485632" cy="716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61"/>
              </a:lnSpc>
            </a:pPr>
            <a:r>
              <a:rPr lang="en-US" sz="4501" b="1" spc="0">
                <a:solidFill>
                  <a:srgbClr val="00B05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2. Promovarea activității fizice 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758726" y="1835835"/>
            <a:ext cx="17694612" cy="8545058"/>
            <a:chOff x="0" y="0"/>
            <a:chExt cx="23592816" cy="113934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592789" cy="11393424"/>
            </a:xfrm>
            <a:custGeom>
              <a:avLst/>
              <a:gdLst/>
              <a:ahLst/>
              <a:cxnLst/>
              <a:rect l="l" t="t" r="r" b="b"/>
              <a:pathLst>
                <a:path w="23592789" h="11393424">
                  <a:moveTo>
                    <a:pt x="0" y="0"/>
                  </a:moveTo>
                  <a:lnTo>
                    <a:pt x="23592789" y="0"/>
                  </a:lnTo>
                  <a:lnTo>
                    <a:pt x="23592789" y="11393424"/>
                  </a:lnTo>
                  <a:lnTo>
                    <a:pt x="0" y="11393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8833" r="-8833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644313" y="2014234"/>
            <a:ext cx="9121985" cy="4652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73"/>
              </a:lnSpc>
            </a:pPr>
            <a:r>
              <a:rPr lang="en-US" sz="3401" b="1" spc="0">
                <a:solidFill>
                  <a:srgbClr val="13113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Dacă faci mai multă mișcare, ai multe AVANTAJE:</a:t>
            </a:r>
          </a:p>
          <a:p>
            <a:pPr marL="307883" lvl="1" indent="-153942" algn="l">
              <a:lnSpc>
                <a:spcPts val="3673"/>
              </a:lnSpc>
              <a:buFont typeface="Arial"/>
              <a:buChar char="•"/>
            </a:pPr>
            <a:r>
              <a:rPr lang="en-US" sz="3401" b="1" spc="0">
                <a:solidFill>
                  <a:srgbClr val="13113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Ai rezultate mai bune la școală, ții minte mai bine lucrurile învățate</a:t>
            </a:r>
          </a:p>
          <a:p>
            <a:pPr marL="307883" lvl="1" indent="-153942" algn="l">
              <a:lnSpc>
                <a:spcPts val="3673"/>
              </a:lnSpc>
              <a:buFont typeface="Arial"/>
              <a:buChar char="•"/>
            </a:pPr>
            <a:r>
              <a:rPr lang="en-US" sz="3401" b="1" spc="0">
                <a:solidFill>
                  <a:srgbClr val="13113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Înveți mai ușor, îți faci temele mai repede</a:t>
            </a:r>
          </a:p>
          <a:p>
            <a:pPr marL="307883" lvl="1" indent="-153942" algn="l">
              <a:lnSpc>
                <a:spcPts val="3673"/>
              </a:lnSpc>
              <a:buFont typeface="Arial"/>
              <a:buChar char="•"/>
            </a:pPr>
            <a:r>
              <a:rPr lang="en-US" sz="3401" b="1" spc="0">
                <a:solidFill>
                  <a:srgbClr val="13113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Ai mai multă forță în mușchi</a:t>
            </a:r>
          </a:p>
          <a:p>
            <a:pPr marL="307883" lvl="1" indent="-153942" algn="l">
              <a:lnSpc>
                <a:spcPts val="3673"/>
              </a:lnSpc>
              <a:buFont typeface="Arial"/>
              <a:buChar char="•"/>
            </a:pPr>
            <a:r>
              <a:rPr lang="en-US" sz="3401" b="1" spc="0">
                <a:solidFill>
                  <a:srgbClr val="13113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Ai oase puternice </a:t>
            </a:r>
          </a:p>
          <a:p>
            <a:pPr marL="307883" lvl="1" indent="-153942" algn="l">
              <a:lnSpc>
                <a:spcPts val="3673"/>
              </a:lnSpc>
              <a:buFont typeface="Arial"/>
              <a:buChar char="•"/>
            </a:pPr>
            <a:r>
              <a:rPr lang="en-US" sz="3401" b="1" spc="0">
                <a:solidFill>
                  <a:srgbClr val="13113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Dormi mai bine</a:t>
            </a:r>
          </a:p>
          <a:p>
            <a:pPr marL="307883" lvl="1" indent="-153942" algn="l">
              <a:lnSpc>
                <a:spcPts val="3673"/>
              </a:lnSpc>
              <a:buFont typeface="Arial"/>
              <a:buChar char="•"/>
            </a:pPr>
            <a:r>
              <a:rPr lang="en-US" sz="3401" b="1" spc="0">
                <a:solidFill>
                  <a:srgbClr val="13113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Răcești mai rar</a:t>
            </a:r>
          </a:p>
          <a:p>
            <a:pPr marL="307883" lvl="1" indent="-153942" algn="l">
              <a:lnSpc>
                <a:spcPts val="3673"/>
              </a:lnSpc>
              <a:buFont typeface="Arial"/>
              <a:buChar char="•"/>
            </a:pPr>
            <a:r>
              <a:rPr lang="en-US" sz="3401" b="1" spc="0">
                <a:solidFill>
                  <a:srgbClr val="13113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Îți faci mai ușor prieteni</a:t>
            </a:r>
          </a:p>
          <a:p>
            <a:pPr marL="307883" lvl="1" indent="-153942" algn="l">
              <a:lnSpc>
                <a:spcPts val="3673"/>
              </a:lnSpc>
              <a:buFont typeface="Arial"/>
              <a:buChar char="•"/>
            </a:pPr>
            <a:r>
              <a:rPr lang="en-US" sz="3401" b="1" spc="0">
                <a:solidFill>
                  <a:srgbClr val="13113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Te simți grozav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9550121"/>
            <a:ext cx="1145788" cy="549125"/>
            <a:chOff x="0" y="0"/>
            <a:chExt cx="1527717" cy="73216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27717" cy="732166"/>
            </a:xfrm>
            <a:custGeom>
              <a:avLst/>
              <a:gdLst/>
              <a:ahLst/>
              <a:cxnLst/>
              <a:rect l="l" t="t" r="r" b="b"/>
              <a:pathLst>
                <a:path w="1527717" h="732166">
                  <a:moveTo>
                    <a:pt x="0" y="0"/>
                  </a:moveTo>
                  <a:lnTo>
                    <a:pt x="1527717" y="0"/>
                  </a:lnTo>
                  <a:lnTo>
                    <a:pt x="1527717" y="732166"/>
                  </a:lnTo>
                  <a:lnTo>
                    <a:pt x="0" y="732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527717" cy="77979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17</a:t>
              </a:r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389140" y="4844072"/>
            <a:ext cx="5255173" cy="5255173"/>
            <a:chOff x="0" y="0"/>
            <a:chExt cx="7006897" cy="700689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006844" cy="7006844"/>
            </a:xfrm>
            <a:custGeom>
              <a:avLst/>
              <a:gdLst/>
              <a:ahLst/>
              <a:cxnLst/>
              <a:rect l="l" t="t" r="r" b="b"/>
              <a:pathLst>
                <a:path w="7006844" h="7006844">
                  <a:moveTo>
                    <a:pt x="0" y="0"/>
                  </a:moveTo>
                  <a:lnTo>
                    <a:pt x="7006844" y="0"/>
                  </a:lnTo>
                  <a:lnTo>
                    <a:pt x="7006844" y="7006844"/>
                  </a:lnTo>
                  <a:lnTo>
                    <a:pt x="0" y="70068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3479681" y="5121741"/>
            <a:ext cx="3451948" cy="4428380"/>
            <a:chOff x="0" y="0"/>
            <a:chExt cx="4602598" cy="590450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602607" cy="5904484"/>
            </a:xfrm>
            <a:custGeom>
              <a:avLst/>
              <a:gdLst/>
              <a:ahLst/>
              <a:cxnLst/>
              <a:rect l="l" t="t" r="r" b="b"/>
              <a:pathLst>
                <a:path w="4602607" h="5904484">
                  <a:moveTo>
                    <a:pt x="0" y="0"/>
                  </a:moveTo>
                  <a:lnTo>
                    <a:pt x="4602607" y="0"/>
                  </a:lnTo>
                  <a:lnTo>
                    <a:pt x="4602607" y="5904484"/>
                  </a:lnTo>
                  <a:lnTo>
                    <a:pt x="0" y="590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" r="-1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31" y="-14316"/>
            <a:ext cx="1148219" cy="10318571"/>
            <a:chOff x="0" y="0"/>
            <a:chExt cx="1530958" cy="13758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0985" cy="13758038"/>
            </a:xfrm>
            <a:custGeom>
              <a:avLst/>
              <a:gdLst/>
              <a:ahLst/>
              <a:cxnLst/>
              <a:rect l="l" t="t" r="r" b="b"/>
              <a:pathLst>
                <a:path w="1530985" h="13758038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758726" y="664730"/>
            <a:ext cx="773042" cy="1122018"/>
          </a:xfrm>
          <a:custGeom>
            <a:avLst/>
            <a:gdLst/>
            <a:ahLst/>
            <a:cxnLst/>
            <a:rect l="l" t="t" r="r" b="b"/>
            <a:pathLst>
              <a:path w="773042" h="1122018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950" b="1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51744" y="762565"/>
            <a:ext cx="8403918" cy="716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61"/>
              </a:lnSpc>
            </a:pPr>
            <a:r>
              <a:rPr lang="en-US" sz="4501" b="1" spc="0">
                <a:solidFill>
                  <a:srgbClr val="00B05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2. Promovarea activității fizice 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531768" y="1619441"/>
            <a:ext cx="17648186" cy="8479804"/>
            <a:chOff x="0" y="0"/>
            <a:chExt cx="23592816" cy="1133614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592789" cy="11336147"/>
            </a:xfrm>
            <a:custGeom>
              <a:avLst/>
              <a:gdLst/>
              <a:ahLst/>
              <a:cxnLst/>
              <a:rect l="l" t="t" r="r" b="b"/>
              <a:pathLst>
                <a:path w="23592789" h="11336147">
                  <a:moveTo>
                    <a:pt x="0" y="0"/>
                  </a:moveTo>
                  <a:lnTo>
                    <a:pt x="23592789" y="0"/>
                  </a:lnTo>
                  <a:lnTo>
                    <a:pt x="23592789" y="11336147"/>
                  </a:lnTo>
                  <a:lnTo>
                    <a:pt x="0" y="11336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8537" r="-8537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9166015" y="1997540"/>
            <a:ext cx="9121985" cy="2852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5"/>
              </a:lnSpc>
            </a:pPr>
            <a:r>
              <a:rPr lang="en-US" sz="4051" b="1" spc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  <a:p>
            <a:pPr marL="366761" lvl="1" indent="-183380" algn="l">
              <a:lnSpc>
                <a:spcPts val="4375"/>
              </a:lnSpc>
              <a:buFont typeface="Arial"/>
              <a:buChar char="•"/>
            </a:pPr>
            <a:r>
              <a:rPr lang="en-US" sz="4051" b="1" spc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ai încredere și să te bazezi pe ceilalți</a:t>
            </a:r>
          </a:p>
          <a:p>
            <a:pPr marL="366761" lvl="1" indent="-183380" algn="l">
              <a:lnSpc>
                <a:spcPts val="4375"/>
              </a:lnSpc>
              <a:buFont typeface="Arial"/>
              <a:buChar char="•"/>
            </a:pPr>
            <a:r>
              <a:rPr lang="en-US" sz="4051" b="1" spc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accepți ajutor și să ajuți la rândul tău</a:t>
            </a:r>
          </a:p>
          <a:p>
            <a:pPr marL="366761" lvl="1" indent="-183380" algn="l">
              <a:lnSpc>
                <a:spcPts val="4375"/>
              </a:lnSpc>
              <a:buFont typeface="Arial"/>
              <a:buChar char="•"/>
            </a:pPr>
            <a:r>
              <a:rPr lang="en-US" sz="4051" b="1" spc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lucrezi împreună cu prietenii pentru rezultate frumoase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9550121"/>
            <a:ext cx="1145788" cy="549125"/>
            <a:chOff x="0" y="0"/>
            <a:chExt cx="1527717" cy="73216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27717" cy="732166"/>
            </a:xfrm>
            <a:custGeom>
              <a:avLst/>
              <a:gdLst/>
              <a:ahLst/>
              <a:cxnLst/>
              <a:rect l="l" t="t" r="r" b="b"/>
              <a:pathLst>
                <a:path w="1527717" h="732166">
                  <a:moveTo>
                    <a:pt x="0" y="0"/>
                  </a:moveTo>
                  <a:lnTo>
                    <a:pt x="1527717" y="0"/>
                  </a:lnTo>
                  <a:lnTo>
                    <a:pt x="1527717" y="732166"/>
                  </a:lnTo>
                  <a:lnTo>
                    <a:pt x="0" y="732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527717" cy="77979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611"/>
                </a:lnSpc>
              </a:pPr>
              <a:r>
                <a:rPr lang="en-US" sz="2175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18</a:t>
              </a:r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5142849" y="4105874"/>
            <a:ext cx="6197301" cy="6198381"/>
            <a:chOff x="0" y="0"/>
            <a:chExt cx="8263068" cy="826450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263128" cy="8264525"/>
            </a:xfrm>
            <a:custGeom>
              <a:avLst/>
              <a:gdLst/>
              <a:ahLst/>
              <a:cxnLst/>
              <a:rect l="l" t="t" r="r" b="b"/>
              <a:pathLst>
                <a:path w="8263128" h="8264525">
                  <a:moveTo>
                    <a:pt x="0" y="0"/>
                  </a:moveTo>
                  <a:lnTo>
                    <a:pt x="8263128" y="0"/>
                  </a:lnTo>
                  <a:lnTo>
                    <a:pt x="8263128" y="8264525"/>
                  </a:lnTo>
                  <a:lnTo>
                    <a:pt x="0" y="82645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" r="-7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531768" y="5398464"/>
            <a:ext cx="4426219" cy="4426219"/>
            <a:chOff x="0" y="0"/>
            <a:chExt cx="5901625" cy="590162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901563" cy="5901563"/>
            </a:xfrm>
            <a:custGeom>
              <a:avLst/>
              <a:gdLst/>
              <a:ahLst/>
              <a:cxnLst/>
              <a:rect l="l" t="t" r="r" b="b"/>
              <a:pathLst>
                <a:path w="5901563" h="5901563">
                  <a:moveTo>
                    <a:pt x="0" y="0"/>
                  </a:moveTo>
                  <a:lnTo>
                    <a:pt x="5901563" y="0"/>
                  </a:lnTo>
                  <a:lnTo>
                    <a:pt x="5901563" y="5901563"/>
                  </a:lnTo>
                  <a:lnTo>
                    <a:pt x="0" y="5901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1" b="-1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2412591" y="1758173"/>
            <a:ext cx="15027130" cy="1195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5"/>
              </a:lnSpc>
            </a:pPr>
            <a:r>
              <a:rPr lang="en-US" sz="4051" b="1" spc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Prin practicarea </a:t>
            </a:r>
            <a:r>
              <a:rPr lang="en-US" sz="4051" b="1" i="1" u="sng" spc="0">
                <a:solidFill>
                  <a:srgbClr val="262262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în echipă </a:t>
            </a:r>
            <a:r>
              <a:rPr lang="en-US" sz="4051" b="1" spc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 unui sport care îți place, vei învăța să:</a:t>
            </a:r>
          </a:p>
          <a:p>
            <a:pPr algn="ctr">
              <a:lnSpc>
                <a:spcPts val="4375"/>
              </a:lnSpc>
            </a:pPr>
            <a:r>
              <a:rPr lang="en-US" sz="4051" b="1" spc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31" y="-14316"/>
            <a:ext cx="1148219" cy="10318571"/>
            <a:chOff x="0" y="0"/>
            <a:chExt cx="1530958" cy="13758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0985" cy="13758038"/>
            </a:xfrm>
            <a:custGeom>
              <a:avLst/>
              <a:gdLst/>
              <a:ahLst/>
              <a:cxnLst/>
              <a:rect l="l" t="t" r="r" b="b"/>
              <a:pathLst>
                <a:path w="1530985" h="13758038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758726" y="664730"/>
            <a:ext cx="773042" cy="1122018"/>
          </a:xfrm>
          <a:custGeom>
            <a:avLst/>
            <a:gdLst/>
            <a:ahLst/>
            <a:cxnLst/>
            <a:rect l="l" t="t" r="r" b="b"/>
            <a:pathLst>
              <a:path w="773042" h="1122018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950" b="1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51744" y="762565"/>
            <a:ext cx="8087368" cy="716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61"/>
              </a:lnSpc>
            </a:pPr>
            <a:r>
              <a:rPr lang="en-US" sz="4501" b="1" spc="0">
                <a:solidFill>
                  <a:srgbClr val="00B05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2. Promovarea activității fizice 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531768" y="1945855"/>
            <a:ext cx="17308091" cy="8358400"/>
            <a:chOff x="0" y="0"/>
            <a:chExt cx="23592816" cy="113934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592789" cy="11393424"/>
            </a:xfrm>
            <a:custGeom>
              <a:avLst/>
              <a:gdLst/>
              <a:ahLst/>
              <a:cxnLst/>
              <a:rect l="l" t="t" r="r" b="b"/>
              <a:pathLst>
                <a:path w="23592789" h="11393424">
                  <a:moveTo>
                    <a:pt x="0" y="0"/>
                  </a:moveTo>
                  <a:lnTo>
                    <a:pt x="23592789" y="0"/>
                  </a:lnTo>
                  <a:lnTo>
                    <a:pt x="23592789" y="11393424"/>
                  </a:lnTo>
                  <a:lnTo>
                    <a:pt x="0" y="11393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8833" r="-8833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3758088" y="1000125"/>
            <a:ext cx="13681633" cy="4509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5"/>
              </a:lnSpc>
            </a:pPr>
            <a:endParaRPr/>
          </a:p>
          <a:p>
            <a:pPr algn="ctr">
              <a:lnSpc>
                <a:spcPts val="4375"/>
              </a:lnSpc>
            </a:pPr>
            <a:endParaRPr/>
          </a:p>
          <a:p>
            <a:pPr algn="ctr">
              <a:lnSpc>
                <a:spcPts val="4375"/>
              </a:lnSpc>
            </a:pPr>
            <a:endParaRPr/>
          </a:p>
          <a:p>
            <a:pPr algn="ctr">
              <a:lnSpc>
                <a:spcPts val="4375"/>
              </a:lnSpc>
            </a:pPr>
            <a:r>
              <a:rPr lang="en-US" sz="4051" b="1" spc="0">
                <a:solidFill>
                  <a:srgbClr val="005B4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Mișcarea e super-puterea ta !</a:t>
            </a:r>
          </a:p>
          <a:p>
            <a:pPr algn="ctr">
              <a:lnSpc>
                <a:spcPts val="4375"/>
              </a:lnSpc>
            </a:pPr>
            <a:endParaRPr lang="en-US" sz="4051" b="1" spc="0">
              <a:solidFill>
                <a:srgbClr val="005B4E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4375"/>
              </a:lnSpc>
            </a:pPr>
            <a:r>
              <a:rPr lang="en-US" sz="4051" b="1" i="1" spc="0">
                <a:solidFill>
                  <a:srgbClr val="005B4E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Aleargă, joacă-te cu prietenii, dansează – corpul tău îți va mulțumi !</a:t>
            </a:r>
          </a:p>
          <a:p>
            <a:pPr algn="l">
              <a:lnSpc>
                <a:spcPts val="4375"/>
              </a:lnSpc>
            </a:pPr>
            <a:endParaRPr lang="en-US" sz="4051" b="1" i="1" spc="0">
              <a:solidFill>
                <a:srgbClr val="005B4E"/>
              </a:solidFill>
              <a:latin typeface="Calibri (MS) Bold Italics"/>
              <a:ea typeface="Calibri (MS) Bold Italics"/>
              <a:cs typeface="Calibri (MS) Bold Italics"/>
              <a:sym typeface="Calibri (MS) Bold Italic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0" y="9550121"/>
            <a:ext cx="1145788" cy="549125"/>
            <a:chOff x="0" y="0"/>
            <a:chExt cx="1527717" cy="73216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27717" cy="732166"/>
            </a:xfrm>
            <a:custGeom>
              <a:avLst/>
              <a:gdLst/>
              <a:ahLst/>
              <a:cxnLst/>
              <a:rect l="l" t="t" r="r" b="b"/>
              <a:pathLst>
                <a:path w="1527717" h="732166">
                  <a:moveTo>
                    <a:pt x="0" y="0"/>
                  </a:moveTo>
                  <a:lnTo>
                    <a:pt x="1527717" y="0"/>
                  </a:lnTo>
                  <a:lnTo>
                    <a:pt x="1527717" y="732166"/>
                  </a:lnTo>
                  <a:lnTo>
                    <a:pt x="0" y="732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527717" cy="77979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19</a:t>
              </a:r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028700" y="5049082"/>
            <a:ext cx="5255173" cy="5255173"/>
            <a:chOff x="0" y="0"/>
            <a:chExt cx="7006897" cy="700689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006844" cy="7006844"/>
            </a:xfrm>
            <a:custGeom>
              <a:avLst/>
              <a:gdLst/>
              <a:ahLst/>
              <a:cxnLst/>
              <a:rect l="l" t="t" r="r" b="b"/>
              <a:pathLst>
                <a:path w="7006844" h="7006844">
                  <a:moveTo>
                    <a:pt x="0" y="0"/>
                  </a:moveTo>
                  <a:lnTo>
                    <a:pt x="7006844" y="0"/>
                  </a:lnTo>
                  <a:lnTo>
                    <a:pt x="7006844" y="7006844"/>
                  </a:lnTo>
                  <a:lnTo>
                    <a:pt x="0" y="70068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1245033" y="5361054"/>
            <a:ext cx="7050024" cy="4543985"/>
            <a:chOff x="0" y="0"/>
            <a:chExt cx="9400032" cy="605864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400032" cy="6058662"/>
            </a:xfrm>
            <a:custGeom>
              <a:avLst/>
              <a:gdLst/>
              <a:ahLst/>
              <a:cxnLst/>
              <a:rect l="l" t="t" r="r" b="b"/>
              <a:pathLst>
                <a:path w="9400032" h="6058662">
                  <a:moveTo>
                    <a:pt x="0" y="0"/>
                  </a:moveTo>
                  <a:lnTo>
                    <a:pt x="9400032" y="0"/>
                  </a:lnTo>
                  <a:lnTo>
                    <a:pt x="9400032" y="6058662"/>
                  </a:lnTo>
                  <a:lnTo>
                    <a:pt x="0" y="6058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31" y="-14316"/>
            <a:ext cx="1148219" cy="10318571"/>
            <a:chOff x="0" y="0"/>
            <a:chExt cx="1530958" cy="13758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0985" cy="13758038"/>
            </a:xfrm>
            <a:custGeom>
              <a:avLst/>
              <a:gdLst/>
              <a:ahLst/>
              <a:cxnLst/>
              <a:rect l="l" t="t" r="r" b="b"/>
              <a:pathLst>
                <a:path w="1530985" h="13758038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758726" y="664730"/>
            <a:ext cx="773042" cy="1122018"/>
          </a:xfrm>
          <a:custGeom>
            <a:avLst/>
            <a:gdLst/>
            <a:ahLst/>
            <a:cxnLst/>
            <a:rect l="l" t="t" r="r" b="b"/>
            <a:pathLst>
              <a:path w="773042" h="1122018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950" b="1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9550121"/>
            <a:ext cx="1145788" cy="549125"/>
            <a:chOff x="0" y="0"/>
            <a:chExt cx="1527717" cy="7321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27717" cy="732166"/>
            </a:xfrm>
            <a:custGeom>
              <a:avLst/>
              <a:gdLst/>
              <a:ahLst/>
              <a:cxnLst/>
              <a:rect l="l" t="t" r="r" b="b"/>
              <a:pathLst>
                <a:path w="1527717" h="732166">
                  <a:moveTo>
                    <a:pt x="0" y="0"/>
                  </a:moveTo>
                  <a:lnTo>
                    <a:pt x="1527717" y="0"/>
                  </a:lnTo>
                  <a:lnTo>
                    <a:pt x="1527717" y="732166"/>
                  </a:lnTo>
                  <a:lnTo>
                    <a:pt x="0" y="732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527717" cy="77979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3</a:t>
              </a:r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947477" y="559929"/>
            <a:ext cx="10639996" cy="1331620"/>
            <a:chOff x="0" y="0"/>
            <a:chExt cx="14186662" cy="177549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186663" cy="1775460"/>
            </a:xfrm>
            <a:custGeom>
              <a:avLst/>
              <a:gdLst/>
              <a:ahLst/>
              <a:cxnLst/>
              <a:rect l="l" t="t" r="r" b="b"/>
              <a:pathLst>
                <a:path w="14186663" h="1775460">
                  <a:moveTo>
                    <a:pt x="0" y="0"/>
                  </a:moveTo>
                  <a:lnTo>
                    <a:pt x="14186663" y="0"/>
                  </a:lnTo>
                  <a:lnTo>
                    <a:pt x="14186663" y="1775460"/>
                  </a:lnTo>
                  <a:lnTo>
                    <a:pt x="0" y="1775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" r="-17" b="-1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2489122" y="1506062"/>
            <a:ext cx="15798878" cy="8780938"/>
            <a:chOff x="0" y="0"/>
            <a:chExt cx="22055736" cy="1225846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055710" cy="12258421"/>
            </a:xfrm>
            <a:custGeom>
              <a:avLst/>
              <a:gdLst/>
              <a:ahLst/>
              <a:cxnLst/>
              <a:rect l="l" t="t" r="r" b="b"/>
              <a:pathLst>
                <a:path w="22055710" h="12258421">
                  <a:moveTo>
                    <a:pt x="0" y="0"/>
                  </a:moveTo>
                  <a:lnTo>
                    <a:pt x="22055710" y="0"/>
                  </a:lnTo>
                  <a:lnTo>
                    <a:pt x="22055710" y="12258421"/>
                  </a:lnTo>
                  <a:lnTo>
                    <a:pt x="0" y="12258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5325957" y="2954272"/>
            <a:ext cx="10868133" cy="64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75"/>
              </a:lnSpc>
            </a:pPr>
            <a:r>
              <a:rPr lang="en-US" sz="4051" b="1" i="1" spc="0">
                <a:solidFill>
                  <a:srgbClr val="262262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Așa că mănânci mai întâi burgerul plin de calorii...</a:t>
            </a:r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5325957" y="3597043"/>
            <a:ext cx="3883037" cy="6435534"/>
            <a:chOff x="0" y="0"/>
            <a:chExt cx="5177382" cy="858071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177409" cy="8580755"/>
            </a:xfrm>
            <a:custGeom>
              <a:avLst/>
              <a:gdLst/>
              <a:ahLst/>
              <a:cxnLst/>
              <a:rect l="l" t="t" r="r" b="b"/>
              <a:pathLst>
                <a:path w="5177409" h="8580755">
                  <a:moveTo>
                    <a:pt x="0" y="0"/>
                  </a:moveTo>
                  <a:lnTo>
                    <a:pt x="5177409" y="0"/>
                  </a:lnTo>
                  <a:lnTo>
                    <a:pt x="5177409" y="8580755"/>
                  </a:lnTo>
                  <a:lnTo>
                    <a:pt x="0" y="8580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" r="-2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9208993" y="4750124"/>
            <a:ext cx="4129643" cy="4129373"/>
            <a:chOff x="0" y="0"/>
            <a:chExt cx="5506191" cy="550583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506212" cy="5505831"/>
            </a:xfrm>
            <a:custGeom>
              <a:avLst/>
              <a:gdLst/>
              <a:ahLst/>
              <a:cxnLst/>
              <a:rect l="l" t="t" r="r" b="b"/>
              <a:pathLst>
                <a:path w="5506212" h="5505831">
                  <a:moveTo>
                    <a:pt x="0" y="0"/>
                  </a:moveTo>
                  <a:lnTo>
                    <a:pt x="5506212" y="0"/>
                  </a:lnTo>
                  <a:lnTo>
                    <a:pt x="5506212" y="5505831"/>
                  </a:lnTo>
                  <a:lnTo>
                    <a:pt x="0" y="5505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3" b="-3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31" y="-14316"/>
            <a:ext cx="1148219" cy="10318571"/>
            <a:chOff x="0" y="0"/>
            <a:chExt cx="1530958" cy="13758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0985" cy="13758038"/>
            </a:xfrm>
            <a:custGeom>
              <a:avLst/>
              <a:gdLst/>
              <a:ahLst/>
              <a:cxnLst/>
              <a:rect l="l" t="t" r="r" b="b"/>
              <a:pathLst>
                <a:path w="1530985" h="13758038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758726" y="664730"/>
            <a:ext cx="773042" cy="1122018"/>
          </a:xfrm>
          <a:custGeom>
            <a:avLst/>
            <a:gdLst/>
            <a:ahLst/>
            <a:cxnLst/>
            <a:rect l="l" t="t" r="r" b="b"/>
            <a:pathLst>
              <a:path w="773042" h="1122018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950" b="1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51744" y="762565"/>
            <a:ext cx="9788779" cy="716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61"/>
              </a:lnSpc>
            </a:pPr>
            <a:r>
              <a:rPr lang="en-US" sz="4501" b="1" spc="0">
                <a:solidFill>
                  <a:srgbClr val="00B05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2. Promovarea activității fizice 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370494" y="1741942"/>
            <a:ext cx="17694612" cy="8545058"/>
            <a:chOff x="0" y="0"/>
            <a:chExt cx="23592816" cy="113934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592789" cy="11393424"/>
            </a:xfrm>
            <a:custGeom>
              <a:avLst/>
              <a:gdLst/>
              <a:ahLst/>
              <a:cxnLst/>
              <a:rect l="l" t="t" r="r" b="b"/>
              <a:pathLst>
                <a:path w="23592789" h="11393424">
                  <a:moveTo>
                    <a:pt x="0" y="0"/>
                  </a:moveTo>
                  <a:lnTo>
                    <a:pt x="23592789" y="0"/>
                  </a:lnTo>
                  <a:lnTo>
                    <a:pt x="23592789" y="11393424"/>
                  </a:lnTo>
                  <a:lnTo>
                    <a:pt x="0" y="11393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8833" r="-8833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3207107" y="2057522"/>
            <a:ext cx="14854573" cy="1747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5"/>
              </a:lnSpc>
            </a:pPr>
            <a:r>
              <a:rPr lang="en-US" sz="4051" b="1" spc="0">
                <a:solidFill>
                  <a:srgbClr val="C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Dacă participi la orele de sport </a:t>
            </a:r>
            <a:r>
              <a:rPr lang="en-US" sz="4051" b="1" i="1" spc="0">
                <a:solidFill>
                  <a:srgbClr val="C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în școală, </a:t>
            </a:r>
            <a:r>
              <a:rPr lang="en-US" sz="4051" b="1" spc="0">
                <a:solidFill>
                  <a:srgbClr val="C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te vei simți foarte bine alături de colegi.</a:t>
            </a:r>
          </a:p>
          <a:p>
            <a:pPr algn="l">
              <a:lnSpc>
                <a:spcPts val="4375"/>
              </a:lnSpc>
            </a:pPr>
            <a:endParaRPr lang="en-US" sz="4051" b="1" spc="0">
              <a:solidFill>
                <a:srgbClr val="C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0" y="9550121"/>
            <a:ext cx="1145788" cy="549125"/>
            <a:chOff x="0" y="0"/>
            <a:chExt cx="1527717" cy="73216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27717" cy="732166"/>
            </a:xfrm>
            <a:custGeom>
              <a:avLst/>
              <a:gdLst/>
              <a:ahLst/>
              <a:cxnLst/>
              <a:rect l="l" t="t" r="r" b="b"/>
              <a:pathLst>
                <a:path w="1527717" h="732166">
                  <a:moveTo>
                    <a:pt x="0" y="0"/>
                  </a:moveTo>
                  <a:lnTo>
                    <a:pt x="1527717" y="0"/>
                  </a:lnTo>
                  <a:lnTo>
                    <a:pt x="1527717" y="732166"/>
                  </a:lnTo>
                  <a:lnTo>
                    <a:pt x="0" y="732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527717" cy="77979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20</a:t>
              </a:r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579521" y="4569510"/>
            <a:ext cx="5255173" cy="5255173"/>
            <a:chOff x="0" y="0"/>
            <a:chExt cx="7006897" cy="700689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006844" cy="7006844"/>
            </a:xfrm>
            <a:custGeom>
              <a:avLst/>
              <a:gdLst/>
              <a:ahLst/>
              <a:cxnLst/>
              <a:rect l="l" t="t" r="r" b="b"/>
              <a:pathLst>
                <a:path w="7006844" h="7006844">
                  <a:moveTo>
                    <a:pt x="0" y="0"/>
                  </a:moveTo>
                  <a:lnTo>
                    <a:pt x="7006844" y="0"/>
                  </a:lnTo>
                  <a:lnTo>
                    <a:pt x="7006844" y="7006844"/>
                  </a:lnTo>
                  <a:lnTo>
                    <a:pt x="0" y="70068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1661514" y="3943811"/>
            <a:ext cx="3192107" cy="5606310"/>
            <a:chOff x="0" y="0"/>
            <a:chExt cx="4256143" cy="747508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256151" cy="7475093"/>
            </a:xfrm>
            <a:custGeom>
              <a:avLst/>
              <a:gdLst/>
              <a:ahLst/>
              <a:cxnLst/>
              <a:rect l="l" t="t" r="r" b="b"/>
              <a:pathLst>
                <a:path w="4256151" h="7475093">
                  <a:moveTo>
                    <a:pt x="0" y="0"/>
                  </a:moveTo>
                  <a:lnTo>
                    <a:pt x="4256151" y="0"/>
                  </a:lnTo>
                  <a:lnTo>
                    <a:pt x="4256151" y="7475093"/>
                  </a:lnTo>
                  <a:lnTo>
                    <a:pt x="0" y="7475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5" r="-5"/>
              </a:stretch>
            </a:blip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4639719" y="5263951"/>
            <a:ext cx="3130253" cy="4560732"/>
            <a:chOff x="0" y="0"/>
            <a:chExt cx="4173670" cy="60809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173728" cy="6081014"/>
            </a:xfrm>
            <a:custGeom>
              <a:avLst/>
              <a:gdLst/>
              <a:ahLst/>
              <a:cxnLst/>
              <a:rect l="l" t="t" r="r" b="b"/>
              <a:pathLst>
                <a:path w="4173728" h="6081014">
                  <a:moveTo>
                    <a:pt x="0" y="0"/>
                  </a:moveTo>
                  <a:lnTo>
                    <a:pt x="4173728" y="0"/>
                  </a:lnTo>
                  <a:lnTo>
                    <a:pt x="4173728" y="6081014"/>
                  </a:lnTo>
                  <a:lnTo>
                    <a:pt x="0" y="608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7" r="1" b="-6"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6364693" y="4782218"/>
            <a:ext cx="4766822" cy="4767902"/>
            <a:chOff x="0" y="0"/>
            <a:chExt cx="6355763" cy="635720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5715" cy="6357239"/>
            </a:xfrm>
            <a:custGeom>
              <a:avLst/>
              <a:gdLst/>
              <a:ahLst/>
              <a:cxnLst/>
              <a:rect l="l" t="t" r="r" b="b"/>
              <a:pathLst>
                <a:path w="6355715" h="6357239">
                  <a:moveTo>
                    <a:pt x="0" y="0"/>
                  </a:moveTo>
                  <a:lnTo>
                    <a:pt x="6355715" y="0"/>
                  </a:lnTo>
                  <a:lnTo>
                    <a:pt x="6355715" y="6357239"/>
                  </a:lnTo>
                  <a:lnTo>
                    <a:pt x="0" y="6357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1" r="-12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31" y="-14316"/>
            <a:ext cx="1148219" cy="10318571"/>
            <a:chOff x="0" y="0"/>
            <a:chExt cx="1530958" cy="13758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0985" cy="13758038"/>
            </a:xfrm>
            <a:custGeom>
              <a:avLst/>
              <a:gdLst/>
              <a:ahLst/>
              <a:cxnLst/>
              <a:rect l="l" t="t" r="r" b="b"/>
              <a:pathLst>
                <a:path w="1530985" h="13758038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758726" y="664730"/>
            <a:ext cx="773042" cy="1122018"/>
          </a:xfrm>
          <a:custGeom>
            <a:avLst/>
            <a:gdLst/>
            <a:ahLst/>
            <a:cxnLst/>
            <a:rect l="l" t="t" r="r" b="b"/>
            <a:pathLst>
              <a:path w="773042" h="1122018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950" b="1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51744" y="762565"/>
            <a:ext cx="9296803" cy="716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61"/>
              </a:lnSpc>
            </a:pPr>
            <a:r>
              <a:rPr lang="en-US" sz="4501" b="1" spc="0">
                <a:solidFill>
                  <a:srgbClr val="00B05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2. Promovarea activității fizice 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531768" y="1862990"/>
            <a:ext cx="17694612" cy="8545058"/>
            <a:chOff x="0" y="0"/>
            <a:chExt cx="23592816" cy="113934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592789" cy="11393424"/>
            </a:xfrm>
            <a:custGeom>
              <a:avLst/>
              <a:gdLst/>
              <a:ahLst/>
              <a:cxnLst/>
              <a:rect l="l" t="t" r="r" b="b"/>
              <a:pathLst>
                <a:path w="23592789" h="11393424">
                  <a:moveTo>
                    <a:pt x="0" y="0"/>
                  </a:moveTo>
                  <a:lnTo>
                    <a:pt x="23592789" y="0"/>
                  </a:lnTo>
                  <a:lnTo>
                    <a:pt x="23592789" y="11393424"/>
                  </a:lnTo>
                  <a:lnTo>
                    <a:pt x="0" y="11393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8833" r="-8833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2939188" y="1872515"/>
            <a:ext cx="15034110" cy="5134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1"/>
              </a:lnSpc>
            </a:pPr>
            <a:r>
              <a:rPr lang="en-US" sz="3751" b="1" spc="0">
                <a:solidFill>
                  <a:srgbClr val="13113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MERSUL PE JOS</a:t>
            </a:r>
          </a:p>
          <a:p>
            <a:pPr algn="ctr">
              <a:lnSpc>
                <a:spcPts val="3601"/>
              </a:lnSpc>
            </a:pPr>
            <a:r>
              <a:rPr lang="en-US" sz="3751" b="1" spc="0">
                <a:solidFill>
                  <a:srgbClr val="13113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este ca o superputere pe care o avem cu toții! Iată de ce este grozav:</a:t>
            </a:r>
          </a:p>
          <a:p>
            <a:pPr algn="ctr">
              <a:lnSpc>
                <a:spcPts val="3601"/>
              </a:lnSpc>
            </a:pPr>
            <a:endParaRPr lang="en-US" sz="3751" b="1" spc="0">
              <a:solidFill>
                <a:srgbClr val="131131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339593" lvl="1" indent="-169797" algn="just">
              <a:lnSpc>
                <a:spcPts val="3601"/>
              </a:lnSpc>
              <a:buFont typeface="Arial"/>
              <a:buChar char="•"/>
            </a:pPr>
            <a:r>
              <a:rPr lang="en-US" sz="3751" b="1" spc="0">
                <a:solidFill>
                  <a:srgbClr val="13113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Te concentrezi mai ușor la școală și ai idei mai bune</a:t>
            </a:r>
          </a:p>
          <a:p>
            <a:pPr marL="339593" lvl="1" indent="-169797" algn="just">
              <a:lnSpc>
                <a:spcPts val="3601"/>
              </a:lnSpc>
              <a:buFont typeface="Arial"/>
              <a:buChar char="•"/>
            </a:pPr>
            <a:r>
              <a:rPr lang="en-US" sz="3751" b="1" spc="0">
                <a:solidFill>
                  <a:srgbClr val="13113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Te ajută să te relaxezi și să fii vesel </a:t>
            </a:r>
          </a:p>
          <a:p>
            <a:pPr marL="339593" lvl="1" indent="-169797" algn="just">
              <a:lnSpc>
                <a:spcPts val="3601"/>
              </a:lnSpc>
              <a:buFont typeface="Arial"/>
              <a:buChar char="•"/>
            </a:pPr>
            <a:r>
              <a:rPr lang="en-US" sz="3751" b="1" spc="0">
                <a:solidFill>
                  <a:srgbClr val="13113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Nu poluezi aerul, deci ajuți plantele, animalele și planeta noastră</a:t>
            </a:r>
          </a:p>
          <a:p>
            <a:pPr marL="339593" lvl="1" indent="-169797" algn="just">
              <a:lnSpc>
                <a:spcPts val="3601"/>
              </a:lnSpc>
              <a:buFont typeface="Arial"/>
              <a:buChar char="•"/>
            </a:pPr>
            <a:r>
              <a:rPr lang="en-US" sz="3751" b="1" spc="0">
                <a:solidFill>
                  <a:srgbClr val="13113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 o ocazie bună să vorbești, să te distrezi împreună cu prietenii și familia</a:t>
            </a:r>
          </a:p>
          <a:p>
            <a:pPr marL="339593" lvl="1" indent="-169797" algn="just">
              <a:lnSpc>
                <a:spcPts val="3601"/>
              </a:lnSpc>
              <a:buFont typeface="Arial"/>
              <a:buChar char="•"/>
            </a:pPr>
            <a:r>
              <a:rPr lang="en-US" sz="3751" b="1" spc="0">
                <a:solidFill>
                  <a:srgbClr val="13113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Vei avea mai multă energie</a:t>
            </a:r>
          </a:p>
          <a:p>
            <a:pPr marL="339593" lvl="1" indent="-169797" algn="just">
              <a:lnSpc>
                <a:spcPts val="3601"/>
              </a:lnSpc>
            </a:pPr>
            <a:endParaRPr lang="en-US" sz="3751" b="1" spc="0">
              <a:solidFill>
                <a:srgbClr val="131131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339593" lvl="1" indent="-169797" algn="ctr">
              <a:lnSpc>
                <a:spcPts val="3601"/>
              </a:lnSpc>
            </a:pPr>
            <a:endParaRPr lang="en-US" sz="3751" b="1" spc="0">
              <a:solidFill>
                <a:srgbClr val="131131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339593" lvl="1" indent="-169797" algn="l">
              <a:lnSpc>
                <a:spcPts val="3601"/>
              </a:lnSpc>
            </a:pPr>
            <a:endParaRPr lang="en-US" sz="3751" b="1" spc="0">
              <a:solidFill>
                <a:srgbClr val="131131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0" y="9550121"/>
            <a:ext cx="1145788" cy="549125"/>
            <a:chOff x="0" y="0"/>
            <a:chExt cx="1527717" cy="73216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27717" cy="732166"/>
            </a:xfrm>
            <a:custGeom>
              <a:avLst/>
              <a:gdLst/>
              <a:ahLst/>
              <a:cxnLst/>
              <a:rect l="l" t="t" r="r" b="b"/>
              <a:pathLst>
                <a:path w="1527717" h="732166">
                  <a:moveTo>
                    <a:pt x="0" y="0"/>
                  </a:moveTo>
                  <a:lnTo>
                    <a:pt x="1527717" y="0"/>
                  </a:lnTo>
                  <a:lnTo>
                    <a:pt x="1527717" y="732166"/>
                  </a:lnTo>
                  <a:lnTo>
                    <a:pt x="0" y="732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527717" cy="77979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21</a:t>
              </a:r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692891" y="6140444"/>
            <a:ext cx="3683969" cy="3684239"/>
            <a:chOff x="0" y="0"/>
            <a:chExt cx="4911959" cy="491231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911979" cy="4912360"/>
            </a:xfrm>
            <a:custGeom>
              <a:avLst/>
              <a:gdLst/>
              <a:ahLst/>
              <a:cxnLst/>
              <a:rect l="l" t="t" r="r" b="b"/>
              <a:pathLst>
                <a:path w="4911979" h="4912360">
                  <a:moveTo>
                    <a:pt x="0" y="0"/>
                  </a:moveTo>
                  <a:lnTo>
                    <a:pt x="4911979" y="0"/>
                  </a:lnTo>
                  <a:lnTo>
                    <a:pt x="4911979" y="4912360"/>
                  </a:lnTo>
                  <a:lnTo>
                    <a:pt x="0" y="4912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" r="-3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9440394" y="5493978"/>
            <a:ext cx="8532903" cy="4793022"/>
            <a:chOff x="0" y="0"/>
            <a:chExt cx="11377204" cy="6390696"/>
          </a:xfrm>
        </p:grpSpPr>
        <p:sp>
          <p:nvSpPr>
            <p:cNvPr id="16" name="Freeform 16"/>
            <p:cNvSpPr/>
            <p:nvPr/>
          </p:nvSpPr>
          <p:spPr>
            <a:xfrm flipH="1">
              <a:off x="0" y="0"/>
              <a:ext cx="11377168" cy="6390640"/>
            </a:xfrm>
            <a:custGeom>
              <a:avLst/>
              <a:gdLst/>
              <a:ahLst/>
              <a:cxnLst/>
              <a:rect l="l" t="t" r="r" b="b"/>
              <a:pathLst>
                <a:path w="11377168" h="6390640">
                  <a:moveTo>
                    <a:pt x="11377168" y="0"/>
                  </a:moveTo>
                  <a:lnTo>
                    <a:pt x="0" y="0"/>
                  </a:lnTo>
                  <a:lnTo>
                    <a:pt x="0" y="6390640"/>
                  </a:lnTo>
                  <a:lnTo>
                    <a:pt x="11377168" y="6390640"/>
                  </a:lnTo>
                  <a:lnTo>
                    <a:pt x="11377168" y="0"/>
                  </a:lnTo>
                  <a:close/>
                </a:path>
              </a:pathLst>
            </a:custGeom>
            <a:blipFill>
              <a:blip r:embed="rId6"/>
              <a:stretch>
                <a:fillRect l="-3" r="-4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31" y="-14316"/>
            <a:ext cx="1148219" cy="10318571"/>
            <a:chOff x="0" y="0"/>
            <a:chExt cx="1530958" cy="13758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0985" cy="13758038"/>
            </a:xfrm>
            <a:custGeom>
              <a:avLst/>
              <a:gdLst/>
              <a:ahLst/>
              <a:cxnLst/>
              <a:rect l="l" t="t" r="r" b="b"/>
              <a:pathLst>
                <a:path w="1530985" h="13758038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758726" y="664730"/>
            <a:ext cx="773042" cy="1122018"/>
          </a:xfrm>
          <a:custGeom>
            <a:avLst/>
            <a:gdLst/>
            <a:ahLst/>
            <a:cxnLst/>
            <a:rect l="l" t="t" r="r" b="b"/>
            <a:pathLst>
              <a:path w="773042" h="1122018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950" b="1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51744" y="762565"/>
            <a:ext cx="11478609" cy="716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61"/>
              </a:lnSpc>
            </a:pPr>
            <a:r>
              <a:rPr lang="en-US" sz="4501" b="1" spc="0">
                <a:solidFill>
                  <a:srgbClr val="00B05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2. Promovarea activității fizice 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531768" y="1786748"/>
            <a:ext cx="17404996" cy="8449437"/>
            <a:chOff x="0" y="0"/>
            <a:chExt cx="23469288" cy="113934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469346" cy="11393424"/>
            </a:xfrm>
            <a:custGeom>
              <a:avLst/>
              <a:gdLst/>
              <a:ahLst/>
              <a:cxnLst/>
              <a:rect l="l" t="t" r="r" b="b"/>
              <a:pathLst>
                <a:path w="23469346" h="11393424">
                  <a:moveTo>
                    <a:pt x="0" y="0"/>
                  </a:moveTo>
                  <a:lnTo>
                    <a:pt x="23469346" y="0"/>
                  </a:lnTo>
                  <a:lnTo>
                    <a:pt x="23469346" y="11393424"/>
                  </a:lnTo>
                  <a:lnTo>
                    <a:pt x="0" y="11393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143" r="-9142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951927" y="1709356"/>
            <a:ext cx="15990328" cy="4509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5"/>
              </a:lnSpc>
            </a:pPr>
            <a:r>
              <a:rPr lang="en-US" sz="4051" b="1" spc="0">
                <a:solidFill>
                  <a:srgbClr val="A46D0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Metode de stimulare a  MERSULUI PE JOS:</a:t>
            </a:r>
          </a:p>
          <a:p>
            <a:pPr marL="366761" lvl="1" indent="-183380" algn="l">
              <a:lnSpc>
                <a:spcPts val="4375"/>
              </a:lnSpc>
              <a:buFont typeface="Arial"/>
              <a:buChar char="•"/>
            </a:pPr>
            <a:r>
              <a:rPr lang="en-US" sz="4051" b="1" i="1" spc="0">
                <a:solidFill>
                  <a:srgbClr val="A46D02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Deplasează-te la școală pe jos</a:t>
            </a:r>
          </a:p>
          <a:p>
            <a:pPr marL="366761" lvl="1" indent="-183380" algn="l">
              <a:lnSpc>
                <a:spcPts val="4375"/>
              </a:lnSpc>
              <a:buFont typeface="Arial"/>
              <a:buChar char="•"/>
            </a:pPr>
            <a:r>
              <a:rPr lang="en-US" sz="4051" b="1" i="1" spc="0">
                <a:solidFill>
                  <a:srgbClr val="A46D02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Dacă folosești mijloacele de transport în comun, coboară cu o stație mai repede</a:t>
            </a:r>
          </a:p>
          <a:p>
            <a:pPr marL="366761" lvl="1" indent="-183380" algn="l">
              <a:lnSpc>
                <a:spcPts val="4375"/>
              </a:lnSpc>
              <a:buFont typeface="Arial"/>
              <a:buChar char="•"/>
            </a:pPr>
            <a:r>
              <a:rPr lang="en-US" sz="4051" b="1" i="1" spc="0">
                <a:solidFill>
                  <a:srgbClr val="A46D02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Folosește scările în locul liftului sau al scărilor rulante</a:t>
            </a:r>
          </a:p>
          <a:p>
            <a:pPr marL="366761" lvl="1" indent="-183380" algn="l">
              <a:lnSpc>
                <a:spcPts val="4375"/>
              </a:lnSpc>
              <a:buFont typeface="Arial"/>
              <a:buChar char="•"/>
            </a:pPr>
            <a:r>
              <a:rPr lang="en-US" sz="4051" b="1" i="1" spc="0">
                <a:solidFill>
                  <a:srgbClr val="A46D02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Organizează drumeții cu prietenii sau familia în timpul liber</a:t>
            </a:r>
          </a:p>
          <a:p>
            <a:pPr marL="366761" lvl="1" indent="-183380" algn="ctr">
              <a:lnSpc>
                <a:spcPts val="4375"/>
              </a:lnSpc>
            </a:pPr>
            <a:endParaRPr lang="en-US" sz="4051" b="1" i="1" spc="0">
              <a:solidFill>
                <a:srgbClr val="A46D02"/>
              </a:solidFill>
              <a:latin typeface="Calibri (MS) Bold Italics"/>
              <a:ea typeface="Calibri (MS) Bold Italics"/>
              <a:cs typeface="Calibri (MS) Bold Italics"/>
              <a:sym typeface="Calibri (MS) Bold Italics"/>
            </a:endParaRPr>
          </a:p>
          <a:p>
            <a:pPr marL="366761" lvl="1" indent="-183380" algn="l">
              <a:lnSpc>
                <a:spcPts val="4375"/>
              </a:lnSpc>
            </a:pPr>
            <a:endParaRPr lang="en-US" sz="4051" b="1" i="1" spc="0">
              <a:solidFill>
                <a:srgbClr val="A46D02"/>
              </a:solidFill>
              <a:latin typeface="Calibri (MS) Bold Italics"/>
              <a:ea typeface="Calibri (MS) Bold Italics"/>
              <a:cs typeface="Calibri (MS) Bold Italics"/>
              <a:sym typeface="Calibri (MS) Bold Italic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0" y="9550121"/>
            <a:ext cx="1145788" cy="549125"/>
            <a:chOff x="0" y="0"/>
            <a:chExt cx="1527717" cy="73216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27717" cy="732166"/>
            </a:xfrm>
            <a:custGeom>
              <a:avLst/>
              <a:gdLst/>
              <a:ahLst/>
              <a:cxnLst/>
              <a:rect l="l" t="t" r="r" b="b"/>
              <a:pathLst>
                <a:path w="1527717" h="732166">
                  <a:moveTo>
                    <a:pt x="0" y="0"/>
                  </a:moveTo>
                  <a:lnTo>
                    <a:pt x="1527717" y="0"/>
                  </a:lnTo>
                  <a:lnTo>
                    <a:pt x="1527717" y="732166"/>
                  </a:lnTo>
                  <a:lnTo>
                    <a:pt x="0" y="732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527717" cy="77979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22</a:t>
              </a:r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145788" y="6117796"/>
            <a:ext cx="3940933" cy="3940933"/>
            <a:chOff x="0" y="0"/>
            <a:chExt cx="5054935" cy="505493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054981" cy="5054981"/>
            </a:xfrm>
            <a:custGeom>
              <a:avLst/>
              <a:gdLst/>
              <a:ahLst/>
              <a:cxnLst/>
              <a:rect l="l" t="t" r="r" b="b"/>
              <a:pathLst>
                <a:path w="5054981" h="5054981">
                  <a:moveTo>
                    <a:pt x="0" y="0"/>
                  </a:moveTo>
                  <a:lnTo>
                    <a:pt x="5054981" y="0"/>
                  </a:lnTo>
                  <a:lnTo>
                    <a:pt x="5054981" y="5054981"/>
                  </a:lnTo>
                  <a:lnTo>
                    <a:pt x="0" y="5054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5809491" y="6011466"/>
            <a:ext cx="1969069" cy="3770943"/>
            <a:chOff x="0" y="0"/>
            <a:chExt cx="2625426" cy="502792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625471" cy="5027930"/>
            </a:xfrm>
            <a:custGeom>
              <a:avLst/>
              <a:gdLst/>
              <a:ahLst/>
              <a:cxnLst/>
              <a:rect l="l" t="t" r="r" b="b"/>
              <a:pathLst>
                <a:path w="2625471" h="5027930">
                  <a:moveTo>
                    <a:pt x="0" y="0"/>
                  </a:moveTo>
                  <a:lnTo>
                    <a:pt x="2625471" y="0"/>
                  </a:lnTo>
                  <a:lnTo>
                    <a:pt x="2625471" y="5027930"/>
                  </a:lnTo>
                  <a:lnTo>
                    <a:pt x="0" y="5027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5" r="-3"/>
              </a:stretch>
            </a:blip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8711713" y="5605230"/>
            <a:ext cx="4453500" cy="4453500"/>
            <a:chOff x="0" y="0"/>
            <a:chExt cx="5938000" cy="5938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938012" cy="5938012"/>
            </a:xfrm>
            <a:custGeom>
              <a:avLst/>
              <a:gdLst/>
              <a:ahLst/>
              <a:cxnLst/>
              <a:rect l="l" t="t" r="r" b="b"/>
              <a:pathLst>
                <a:path w="5938012" h="5938012">
                  <a:moveTo>
                    <a:pt x="0" y="0"/>
                  </a:moveTo>
                  <a:lnTo>
                    <a:pt x="5938012" y="0"/>
                  </a:lnTo>
                  <a:lnTo>
                    <a:pt x="5938012" y="5938012"/>
                  </a:lnTo>
                  <a:lnTo>
                    <a:pt x="0" y="5938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2452944" y="5708950"/>
            <a:ext cx="1924772" cy="3487332"/>
            <a:chOff x="0" y="0"/>
            <a:chExt cx="2566362" cy="464977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566416" cy="4649724"/>
            </a:xfrm>
            <a:custGeom>
              <a:avLst/>
              <a:gdLst/>
              <a:ahLst/>
              <a:cxnLst/>
              <a:rect l="l" t="t" r="r" b="b"/>
              <a:pathLst>
                <a:path w="2566416" h="4649724">
                  <a:moveTo>
                    <a:pt x="0" y="0"/>
                  </a:moveTo>
                  <a:lnTo>
                    <a:pt x="2566416" y="0"/>
                  </a:lnTo>
                  <a:lnTo>
                    <a:pt x="2566416" y="4649724"/>
                  </a:lnTo>
                  <a:lnTo>
                    <a:pt x="0" y="4649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39" r="-37" b="-1"/>
              </a:stretch>
            </a:blip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6009107" y="6267528"/>
            <a:ext cx="3386313" cy="3387393"/>
            <a:chOff x="0" y="0"/>
            <a:chExt cx="4515084" cy="451652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515104" cy="4516501"/>
            </a:xfrm>
            <a:custGeom>
              <a:avLst/>
              <a:gdLst/>
              <a:ahLst/>
              <a:cxnLst/>
              <a:rect l="l" t="t" r="r" b="b"/>
              <a:pathLst>
                <a:path w="4515104" h="4516501">
                  <a:moveTo>
                    <a:pt x="0" y="0"/>
                  </a:moveTo>
                  <a:lnTo>
                    <a:pt x="4515104" y="0"/>
                  </a:lnTo>
                  <a:lnTo>
                    <a:pt x="4515104" y="4516501"/>
                  </a:lnTo>
                  <a:lnTo>
                    <a:pt x="0" y="4516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5" r="-15"/>
              </a:stretch>
            </a:blip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4311000" y="8281705"/>
            <a:ext cx="1437502" cy="1532849"/>
            <a:chOff x="0" y="0"/>
            <a:chExt cx="1916669" cy="204379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916684" cy="2043811"/>
            </a:xfrm>
            <a:custGeom>
              <a:avLst/>
              <a:gdLst/>
              <a:ahLst/>
              <a:cxnLst/>
              <a:rect l="l" t="t" r="r" b="b"/>
              <a:pathLst>
                <a:path w="1916684" h="2043811">
                  <a:moveTo>
                    <a:pt x="0" y="0"/>
                  </a:moveTo>
                  <a:lnTo>
                    <a:pt x="1916684" y="0"/>
                  </a:lnTo>
                  <a:lnTo>
                    <a:pt x="1916684" y="2043811"/>
                  </a:lnTo>
                  <a:lnTo>
                    <a:pt x="0" y="2043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42" b="-42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 3"/>
          <p:cNvGraphicFramePr>
            <a:graphicFrameLocks noGrp="1"/>
          </p:cNvGraphicFramePr>
          <p:nvPr>
            <p:extLst/>
          </p:nvPr>
        </p:nvGraphicFramePr>
        <p:xfrm>
          <a:off x="2921294" y="2781300"/>
          <a:ext cx="12606670" cy="4291584"/>
        </p:xfrm>
        <a:graphic>
          <a:graphicData uri="http://schemas.openxmlformats.org/drawingml/2006/table">
            <a:tbl>
              <a:tblPr firstRow="1" firstCol="1" bandRow="1"/>
              <a:tblGrid>
                <a:gridCol w="3357018"/>
                <a:gridCol w="1517800"/>
                <a:gridCol w="1517800"/>
                <a:gridCol w="1517800"/>
                <a:gridCol w="1517800"/>
                <a:gridCol w="1517800"/>
                <a:gridCol w="1660652"/>
              </a:tblGrid>
              <a:tr h="284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 b="1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Boli ce pot fi prevenite</a:t>
                      </a:r>
                      <a:endParaRPr lang="ro-RO" sz="280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 b="1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o-RO" sz="2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 b="1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o-RO" sz="2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 b="1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o-RO" sz="2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 b="1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o-RO" sz="2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 b="1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o-RO" sz="2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 b="1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o-RO" sz="2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2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Boli Cardio-Vasculare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33.281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32.976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32.635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32.080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32.072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31.807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2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HTA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65.279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64.537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62.918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61.040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60.410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63.314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2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Obezitate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4.499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4.388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4.312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4.796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4.786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4.865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2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Diabet zaharat (total)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38.430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36.976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36.737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34.529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34.377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31.684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Diabet zaharat tip II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Insulino-independent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34.058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32.663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32.461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30.423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30.522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8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28.217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80829" y="1714500"/>
            <a:ext cx="7543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28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Date statistice pentru jud. Hunedoara:</a:t>
            </a:r>
            <a:endParaRPr kumimoji="0" lang="ro-RO" altLang="ro-RO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0654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848600" cy="10287000"/>
          </a:xfrm>
          <a:prstGeom prst="rect">
            <a:avLst/>
          </a:prstGeom>
        </p:spPr>
      </p:pic>
      <p:pic>
        <p:nvPicPr>
          <p:cNvPr id="3" name="I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0"/>
            <a:ext cx="78486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2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2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467815" cy="10304255"/>
            <a:chOff x="0" y="0"/>
            <a:chExt cx="5957087" cy="137390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57062" cy="13738988"/>
            </a:xfrm>
            <a:custGeom>
              <a:avLst/>
              <a:gdLst/>
              <a:ahLst/>
              <a:cxnLst/>
              <a:rect l="l" t="t" r="r" b="b"/>
              <a:pathLst>
                <a:path w="5957062" h="13738988">
                  <a:moveTo>
                    <a:pt x="0" y="0"/>
                  </a:moveTo>
                  <a:lnTo>
                    <a:pt x="5957062" y="0"/>
                  </a:lnTo>
                  <a:lnTo>
                    <a:pt x="5957062" y="13738988"/>
                  </a:lnTo>
                  <a:lnTo>
                    <a:pt x="0" y="13738988"/>
                  </a:lnTo>
                  <a:close/>
                </a:path>
              </a:pathLst>
            </a:custGeom>
            <a:solidFill>
              <a:srgbClr val="01B69B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650615" y="878113"/>
            <a:ext cx="1783237" cy="686068"/>
            <a:chOff x="0" y="0"/>
            <a:chExt cx="2377649" cy="91475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77694" cy="914781"/>
            </a:xfrm>
            <a:custGeom>
              <a:avLst/>
              <a:gdLst/>
              <a:ahLst/>
              <a:cxnLst/>
              <a:rect l="l" t="t" r="r" b="b"/>
              <a:pathLst>
                <a:path w="2377694" h="914781">
                  <a:moveTo>
                    <a:pt x="0" y="0"/>
                  </a:moveTo>
                  <a:lnTo>
                    <a:pt x="2377694" y="0"/>
                  </a:lnTo>
                  <a:lnTo>
                    <a:pt x="2377694" y="914781"/>
                  </a:lnTo>
                  <a:lnTo>
                    <a:pt x="0" y="914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5" r="-13" b="2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558578" y="669321"/>
            <a:ext cx="803564" cy="1167396"/>
          </a:xfrm>
          <a:custGeom>
            <a:avLst/>
            <a:gdLst/>
            <a:ahLst/>
            <a:cxnLst/>
            <a:rect l="l" t="t" r="r" b="b"/>
            <a:pathLst>
              <a:path w="803564" h="1167396">
                <a:moveTo>
                  <a:pt x="0" y="0"/>
                </a:moveTo>
                <a:lnTo>
                  <a:pt x="803564" y="0"/>
                </a:lnTo>
                <a:lnTo>
                  <a:pt x="803564" y="1167396"/>
                </a:lnTo>
                <a:lnTo>
                  <a:pt x="0" y="11673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956305" y="6801257"/>
            <a:ext cx="3024101" cy="2711859"/>
          </a:xfrm>
          <a:custGeom>
            <a:avLst/>
            <a:gdLst/>
            <a:ahLst/>
            <a:cxnLst/>
            <a:rect l="l" t="t" r="r" b="b"/>
            <a:pathLst>
              <a:path w="3024101" h="2711859">
                <a:moveTo>
                  <a:pt x="0" y="0"/>
                </a:moveTo>
                <a:lnTo>
                  <a:pt x="3024101" y="0"/>
                </a:lnTo>
                <a:lnTo>
                  <a:pt x="3024101" y="2711859"/>
                </a:lnTo>
                <a:lnTo>
                  <a:pt x="0" y="2711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-5400000">
            <a:off x="16707820" y="8443462"/>
            <a:ext cx="1711452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950" b="1" spc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786186" y="7288625"/>
            <a:ext cx="5462234" cy="836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42"/>
              </a:lnSpc>
            </a:pPr>
            <a:r>
              <a:rPr lang="en-US" sz="4951" b="1" spc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Mulțumim.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89427" y="8554711"/>
            <a:ext cx="5654549" cy="727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40"/>
              </a:lnSpc>
            </a:pPr>
            <a:r>
              <a:rPr lang="en-US" sz="1200" spc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Adresa: str. Dr. Leonte Anastasievici nr. 1-3, sector 5, cod poștal 050463, București, România</a:t>
            </a:r>
          </a:p>
          <a:p>
            <a:pPr algn="l">
              <a:lnSpc>
                <a:spcPts val="1440"/>
              </a:lnSpc>
            </a:pPr>
            <a:r>
              <a:rPr lang="en-US" sz="1200" spc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Telefon secretariat: +4 0213 183 620, +4 0213 183 619</a:t>
            </a:r>
          </a:p>
          <a:p>
            <a:pPr algn="l">
              <a:lnSpc>
                <a:spcPts val="1440"/>
              </a:lnSpc>
            </a:pPr>
            <a:r>
              <a:rPr lang="en-US" sz="1200" spc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Fax: +4 0213 123 426</a:t>
            </a:r>
          </a:p>
          <a:p>
            <a:pPr algn="l">
              <a:lnSpc>
                <a:spcPts val="1440"/>
              </a:lnSpc>
            </a:pPr>
            <a:r>
              <a:rPr lang="en-US" sz="1200" spc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E-mail: directie.generala@insp.gov.ro</a:t>
            </a:r>
          </a:p>
        </p:txBody>
      </p:sp>
      <p:sp>
        <p:nvSpPr>
          <p:cNvPr id="11" name="CasetăText 10">
            <a:extLst>
              <a:ext uri="{FF2B5EF4-FFF2-40B4-BE49-F238E27FC236}">
                <a16:creationId xmlns:a16="http://schemas.microsoft.com/office/drawing/2014/main" xmlns="" id="{CDD0B384-D6B3-7750-2FA0-E6F6E45A3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6346" y="1625603"/>
            <a:ext cx="12399605" cy="474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defTabSz="1828800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742950" indent="-285750" algn="l" defTabSz="1828800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defTabSz="1828800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defTabSz="1828800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defTabSz="1828800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defTabSz="1828800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defTabSz="1828800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defTabSz="1828800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defTabSz="1828800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DIREC</a:t>
            </a:r>
            <a:r>
              <a:rPr lang="ro-RO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Ț</a:t>
            </a:r>
            <a:r>
              <a:rPr lang="en-GB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IA DE S</a:t>
            </a:r>
            <a:r>
              <a:rPr lang="ro-RO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Ă</a:t>
            </a:r>
            <a:r>
              <a:rPr lang="en-GB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N</a:t>
            </a:r>
            <a:r>
              <a:rPr lang="ro-RO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Ă</a:t>
            </a:r>
            <a:r>
              <a:rPr lang="en-GB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TATE PUBLIC</a:t>
            </a:r>
            <a:r>
              <a:rPr lang="ro-RO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Ă</a:t>
            </a:r>
            <a:r>
              <a:rPr lang="en-GB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JUDE</a:t>
            </a:r>
            <a:r>
              <a:rPr lang="ro-RO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Ț</a:t>
            </a:r>
            <a:r>
              <a:rPr lang="en-GB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UL HUNEDOARA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o-RO" altLang="en-US" sz="2800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2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2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DIRECTOR EXECUTIV,	</a:t>
            </a:r>
            <a:r>
              <a:rPr lang="en-US" altLang="en-US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       </a:t>
            </a:r>
            <a:r>
              <a:rPr lang="en-GB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MEDI</a:t>
            </a:r>
            <a:r>
              <a:rPr lang="ro-RO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C</a:t>
            </a:r>
            <a:r>
              <a:rPr lang="en-GB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o-RO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Ș</a:t>
            </a:r>
            <a:r>
              <a:rPr lang="en-GB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EF DEPARTAMENT S.S.P,      </a:t>
            </a:r>
            <a:r>
              <a:rPr lang="en-US" altLang="en-US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Ec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. Fer Ioana Maria </a:t>
            </a:r>
            <a:r>
              <a:rPr lang="en-GB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		</a:t>
            </a:r>
            <a:r>
              <a:rPr lang="ro-RO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	</a:t>
            </a:r>
            <a:r>
              <a:rPr lang="en-US" altLang="en-US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     </a:t>
            </a:r>
            <a:r>
              <a:rPr lang="en-GB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Dr.</a:t>
            </a:r>
            <a:r>
              <a:rPr lang="ro-RO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Bir</a:t>
            </a:r>
            <a:r>
              <a:rPr lang="ro-RO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ă</a:t>
            </a:r>
            <a:r>
              <a:rPr lang="en-GB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u Cecilia</a:t>
            </a:r>
            <a:endParaRPr lang="ro-RO" altLang="en-US" sz="2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o-RO" altLang="en-US" sz="2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o-RO" altLang="en-US" sz="2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o-RO" altLang="en-US" sz="2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o-RO" altLang="en-US" sz="2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o-RO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COORDONATOR P.N. XII,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o-RO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Dr. Roșca Daniela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31" y="-14316"/>
            <a:ext cx="1148219" cy="10318571"/>
            <a:chOff x="0" y="0"/>
            <a:chExt cx="1530958" cy="13758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0985" cy="13758038"/>
            </a:xfrm>
            <a:custGeom>
              <a:avLst/>
              <a:gdLst/>
              <a:ahLst/>
              <a:cxnLst/>
              <a:rect l="l" t="t" r="r" b="b"/>
              <a:pathLst>
                <a:path w="1530985" h="13758038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758726" y="664730"/>
            <a:ext cx="773042" cy="1122018"/>
          </a:xfrm>
          <a:custGeom>
            <a:avLst/>
            <a:gdLst/>
            <a:ahLst/>
            <a:cxnLst/>
            <a:rect l="l" t="t" r="r" b="b"/>
            <a:pathLst>
              <a:path w="773042" h="1122018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950" b="1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9550121"/>
            <a:ext cx="1145788" cy="754968"/>
            <a:chOff x="0" y="0"/>
            <a:chExt cx="1527717" cy="100662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27717" cy="1006624"/>
            </a:xfrm>
            <a:custGeom>
              <a:avLst/>
              <a:gdLst/>
              <a:ahLst/>
              <a:cxnLst/>
              <a:rect l="l" t="t" r="r" b="b"/>
              <a:pathLst>
                <a:path w="1527717" h="1006624">
                  <a:moveTo>
                    <a:pt x="0" y="0"/>
                  </a:moveTo>
                  <a:lnTo>
                    <a:pt x="1527717" y="0"/>
                  </a:lnTo>
                  <a:lnTo>
                    <a:pt x="1527717" y="1006624"/>
                  </a:lnTo>
                  <a:lnTo>
                    <a:pt x="0" y="10066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527717" cy="105424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4</a:t>
              </a:r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727169" y="559929"/>
            <a:ext cx="10639996" cy="1331620"/>
            <a:chOff x="0" y="0"/>
            <a:chExt cx="14186662" cy="177549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186663" cy="1775460"/>
            </a:xfrm>
            <a:custGeom>
              <a:avLst/>
              <a:gdLst/>
              <a:ahLst/>
              <a:cxnLst/>
              <a:rect l="l" t="t" r="r" b="b"/>
              <a:pathLst>
                <a:path w="14186663" h="1775460">
                  <a:moveTo>
                    <a:pt x="0" y="0"/>
                  </a:moveTo>
                  <a:lnTo>
                    <a:pt x="14186663" y="0"/>
                  </a:lnTo>
                  <a:lnTo>
                    <a:pt x="14186663" y="1775460"/>
                  </a:lnTo>
                  <a:lnTo>
                    <a:pt x="0" y="1775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" r="-17" b="-1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2384491" y="1430416"/>
            <a:ext cx="15588421" cy="8663967"/>
            <a:chOff x="0" y="0"/>
            <a:chExt cx="22055736" cy="1225846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055710" cy="12258421"/>
            </a:xfrm>
            <a:custGeom>
              <a:avLst/>
              <a:gdLst/>
              <a:ahLst/>
              <a:cxnLst/>
              <a:rect l="l" t="t" r="r" b="b"/>
              <a:pathLst>
                <a:path w="22055710" h="12258421">
                  <a:moveTo>
                    <a:pt x="0" y="0"/>
                  </a:moveTo>
                  <a:lnTo>
                    <a:pt x="22055710" y="0"/>
                  </a:lnTo>
                  <a:lnTo>
                    <a:pt x="22055710" y="12258421"/>
                  </a:lnTo>
                  <a:lnTo>
                    <a:pt x="0" y="12258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5269844" y="3016247"/>
            <a:ext cx="10459562" cy="64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75"/>
              </a:lnSpc>
            </a:pPr>
            <a:r>
              <a:rPr lang="en-US" sz="4051" b="1" i="1" spc="0">
                <a:solidFill>
                  <a:srgbClr val="262262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...apoi înghețata ce conține substanțe chimice ...</a:t>
            </a:r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5540944" y="3868721"/>
            <a:ext cx="3883037" cy="6435534"/>
            <a:chOff x="0" y="0"/>
            <a:chExt cx="5177382" cy="858071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177409" cy="8580755"/>
            </a:xfrm>
            <a:custGeom>
              <a:avLst/>
              <a:gdLst/>
              <a:ahLst/>
              <a:cxnLst/>
              <a:rect l="l" t="t" r="r" b="b"/>
              <a:pathLst>
                <a:path w="5177409" h="8580755">
                  <a:moveTo>
                    <a:pt x="0" y="0"/>
                  </a:moveTo>
                  <a:lnTo>
                    <a:pt x="5177409" y="0"/>
                  </a:lnTo>
                  <a:lnTo>
                    <a:pt x="5177409" y="8580755"/>
                  </a:lnTo>
                  <a:lnTo>
                    <a:pt x="0" y="8580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" r="-2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9585122" y="5143500"/>
            <a:ext cx="4643924" cy="4643924"/>
            <a:chOff x="0" y="0"/>
            <a:chExt cx="6191899" cy="619189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191885" cy="6191885"/>
            </a:xfrm>
            <a:custGeom>
              <a:avLst/>
              <a:gdLst/>
              <a:ahLst/>
              <a:cxnLst/>
              <a:rect l="l" t="t" r="r" b="b"/>
              <a:pathLst>
                <a:path w="6191885" h="6191885">
                  <a:moveTo>
                    <a:pt x="0" y="0"/>
                  </a:moveTo>
                  <a:lnTo>
                    <a:pt x="6191885" y="0"/>
                  </a:lnTo>
                  <a:lnTo>
                    <a:pt x="6191885" y="6191885"/>
                  </a:lnTo>
                  <a:lnTo>
                    <a:pt x="0" y="6191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31" y="-14316"/>
            <a:ext cx="1148219" cy="10318571"/>
            <a:chOff x="0" y="0"/>
            <a:chExt cx="1530958" cy="13758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0985" cy="13758038"/>
            </a:xfrm>
            <a:custGeom>
              <a:avLst/>
              <a:gdLst/>
              <a:ahLst/>
              <a:cxnLst/>
              <a:rect l="l" t="t" r="r" b="b"/>
              <a:pathLst>
                <a:path w="1530985" h="13758038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758726" y="664730"/>
            <a:ext cx="773042" cy="1122018"/>
          </a:xfrm>
          <a:custGeom>
            <a:avLst/>
            <a:gdLst/>
            <a:ahLst/>
            <a:cxnLst/>
            <a:rect l="l" t="t" r="r" b="b"/>
            <a:pathLst>
              <a:path w="773042" h="1122018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950" b="1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9550121"/>
            <a:ext cx="1145788" cy="549125"/>
            <a:chOff x="0" y="0"/>
            <a:chExt cx="1527717" cy="7321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27717" cy="732166"/>
            </a:xfrm>
            <a:custGeom>
              <a:avLst/>
              <a:gdLst/>
              <a:ahLst/>
              <a:cxnLst/>
              <a:rect l="l" t="t" r="r" b="b"/>
              <a:pathLst>
                <a:path w="1527717" h="732166">
                  <a:moveTo>
                    <a:pt x="0" y="0"/>
                  </a:moveTo>
                  <a:lnTo>
                    <a:pt x="1527717" y="0"/>
                  </a:lnTo>
                  <a:lnTo>
                    <a:pt x="1527717" y="732166"/>
                  </a:lnTo>
                  <a:lnTo>
                    <a:pt x="0" y="732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527717" cy="77979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5</a:t>
              </a:r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812730" y="559929"/>
            <a:ext cx="10639996" cy="1331620"/>
            <a:chOff x="0" y="0"/>
            <a:chExt cx="14186662" cy="177549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186663" cy="1775460"/>
            </a:xfrm>
            <a:custGeom>
              <a:avLst/>
              <a:gdLst/>
              <a:ahLst/>
              <a:cxnLst/>
              <a:rect l="l" t="t" r="r" b="b"/>
              <a:pathLst>
                <a:path w="14186663" h="1775460">
                  <a:moveTo>
                    <a:pt x="0" y="0"/>
                  </a:moveTo>
                  <a:lnTo>
                    <a:pt x="14186663" y="0"/>
                  </a:lnTo>
                  <a:lnTo>
                    <a:pt x="14186663" y="1775460"/>
                  </a:lnTo>
                  <a:lnTo>
                    <a:pt x="0" y="1775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" r="-17" b="-1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2384491" y="1352686"/>
            <a:ext cx="15728275" cy="8741697"/>
            <a:chOff x="0" y="0"/>
            <a:chExt cx="22055736" cy="1225846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055710" cy="12258421"/>
            </a:xfrm>
            <a:custGeom>
              <a:avLst/>
              <a:gdLst/>
              <a:ahLst/>
              <a:cxnLst/>
              <a:rect l="l" t="t" r="r" b="b"/>
              <a:pathLst>
                <a:path w="22055710" h="12258421">
                  <a:moveTo>
                    <a:pt x="0" y="0"/>
                  </a:moveTo>
                  <a:lnTo>
                    <a:pt x="22055710" y="0"/>
                  </a:lnTo>
                  <a:lnTo>
                    <a:pt x="22055710" y="12258421"/>
                  </a:lnTo>
                  <a:lnTo>
                    <a:pt x="0" y="12258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5139612" y="2792729"/>
            <a:ext cx="11031561" cy="1075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89"/>
              </a:lnSpc>
            </a:pPr>
            <a:r>
              <a:rPr lang="en-US" sz="4051" b="1" i="1" spc="0">
                <a:solidFill>
                  <a:srgbClr val="262262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...în final ți se face sete. Și bei o băutură răcoritoare ce conține mult zahăr și poate da dependență.</a:t>
            </a:r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5540944" y="3868721"/>
            <a:ext cx="3883037" cy="6435534"/>
            <a:chOff x="0" y="0"/>
            <a:chExt cx="5177382" cy="858071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177409" cy="8580755"/>
            </a:xfrm>
            <a:custGeom>
              <a:avLst/>
              <a:gdLst/>
              <a:ahLst/>
              <a:cxnLst/>
              <a:rect l="l" t="t" r="r" b="b"/>
              <a:pathLst>
                <a:path w="5177409" h="8580755">
                  <a:moveTo>
                    <a:pt x="0" y="0"/>
                  </a:moveTo>
                  <a:lnTo>
                    <a:pt x="5177409" y="0"/>
                  </a:lnTo>
                  <a:lnTo>
                    <a:pt x="5177409" y="8580755"/>
                  </a:lnTo>
                  <a:lnTo>
                    <a:pt x="0" y="8580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" r="-2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0655392" y="4631617"/>
            <a:ext cx="2160574" cy="4318987"/>
            <a:chOff x="0" y="0"/>
            <a:chExt cx="2880765" cy="575864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880741" cy="5758688"/>
            </a:xfrm>
            <a:custGeom>
              <a:avLst/>
              <a:gdLst/>
              <a:ahLst/>
              <a:cxnLst/>
              <a:rect l="l" t="t" r="r" b="b"/>
              <a:pathLst>
                <a:path w="2880741" h="5758688">
                  <a:moveTo>
                    <a:pt x="0" y="0"/>
                  </a:moveTo>
                  <a:lnTo>
                    <a:pt x="2880741" y="0"/>
                  </a:lnTo>
                  <a:lnTo>
                    <a:pt x="2880741" y="5758688"/>
                  </a:lnTo>
                  <a:lnTo>
                    <a:pt x="0" y="5758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25" b="-24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31" y="-14316"/>
            <a:ext cx="1148219" cy="10318571"/>
            <a:chOff x="0" y="0"/>
            <a:chExt cx="1530958" cy="13758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0985" cy="13758038"/>
            </a:xfrm>
            <a:custGeom>
              <a:avLst/>
              <a:gdLst/>
              <a:ahLst/>
              <a:cxnLst/>
              <a:rect l="l" t="t" r="r" b="b"/>
              <a:pathLst>
                <a:path w="1530985" h="13758038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758726" y="664730"/>
            <a:ext cx="773042" cy="1122018"/>
          </a:xfrm>
          <a:custGeom>
            <a:avLst/>
            <a:gdLst/>
            <a:ahLst/>
            <a:cxnLst/>
            <a:rect l="l" t="t" r="r" b="b"/>
            <a:pathLst>
              <a:path w="773042" h="1122018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950" b="1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-2431" y="9549287"/>
            <a:ext cx="1145788" cy="754968"/>
            <a:chOff x="0" y="0"/>
            <a:chExt cx="1527717" cy="100662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27717" cy="1006624"/>
            </a:xfrm>
            <a:custGeom>
              <a:avLst/>
              <a:gdLst/>
              <a:ahLst/>
              <a:cxnLst/>
              <a:rect l="l" t="t" r="r" b="b"/>
              <a:pathLst>
                <a:path w="1527717" h="1006624">
                  <a:moveTo>
                    <a:pt x="0" y="0"/>
                  </a:moveTo>
                  <a:lnTo>
                    <a:pt x="1527717" y="0"/>
                  </a:lnTo>
                  <a:lnTo>
                    <a:pt x="1527717" y="1006624"/>
                  </a:lnTo>
                  <a:lnTo>
                    <a:pt x="0" y="10066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527717" cy="105424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6</a:t>
              </a:r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855511" y="559929"/>
            <a:ext cx="10639996" cy="1331620"/>
            <a:chOff x="0" y="0"/>
            <a:chExt cx="14186662" cy="177549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186663" cy="1775460"/>
            </a:xfrm>
            <a:custGeom>
              <a:avLst/>
              <a:gdLst/>
              <a:ahLst/>
              <a:cxnLst/>
              <a:rect l="l" t="t" r="r" b="b"/>
              <a:pathLst>
                <a:path w="14186663" h="1775460">
                  <a:moveTo>
                    <a:pt x="0" y="0"/>
                  </a:moveTo>
                  <a:lnTo>
                    <a:pt x="14186663" y="0"/>
                  </a:lnTo>
                  <a:lnTo>
                    <a:pt x="14186663" y="1775460"/>
                  </a:lnTo>
                  <a:lnTo>
                    <a:pt x="0" y="1775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" r="-17" b="-1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2559520" y="1447594"/>
            <a:ext cx="15556497" cy="8646789"/>
            <a:chOff x="0" y="0"/>
            <a:chExt cx="22054295" cy="1225846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054313" cy="12258421"/>
            </a:xfrm>
            <a:custGeom>
              <a:avLst/>
              <a:gdLst/>
              <a:ahLst/>
              <a:cxnLst/>
              <a:rect l="l" t="t" r="r" b="b"/>
              <a:pathLst>
                <a:path w="22054313" h="12258421">
                  <a:moveTo>
                    <a:pt x="0" y="0"/>
                  </a:moveTo>
                  <a:lnTo>
                    <a:pt x="22054313" y="0"/>
                  </a:lnTo>
                  <a:lnTo>
                    <a:pt x="22054313" y="12258421"/>
                  </a:lnTo>
                  <a:lnTo>
                    <a:pt x="0" y="12258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" r="-3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5564318" y="1675053"/>
            <a:ext cx="10739106" cy="2143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1"/>
              </a:lnSpc>
            </a:pPr>
            <a:r>
              <a:rPr lang="en-US" sz="3760" b="1" i="1" spc="0">
                <a:solidFill>
                  <a:srgbClr val="262262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Știm cu toții că asta se poate întâmpla uneori.</a:t>
            </a:r>
          </a:p>
          <a:p>
            <a:pPr algn="ctr">
              <a:lnSpc>
                <a:spcPts val="4061"/>
              </a:lnSpc>
            </a:pPr>
            <a:r>
              <a:rPr lang="en-US" sz="3760" b="1" i="1">
                <a:solidFill>
                  <a:srgbClr val="262262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Dar pentru o dezvoltare armonioasă a organismului trebuie să avem în general o </a:t>
            </a:r>
          </a:p>
          <a:p>
            <a:pPr algn="ctr">
              <a:lnSpc>
                <a:spcPts val="4061"/>
              </a:lnSpc>
            </a:pPr>
            <a:r>
              <a:rPr lang="en-US" sz="3760" b="1" i="1" spc="0">
                <a:solidFill>
                  <a:srgbClr val="730E24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ALIMENTAȚIE SĂNĂTOASĂ</a:t>
            </a:r>
            <a:r>
              <a:rPr lang="en-US" sz="3760" b="1" i="1" spc="0">
                <a:solidFill>
                  <a:srgbClr val="262262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.</a:t>
            </a:r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4994251" y="3868721"/>
            <a:ext cx="3883037" cy="6435534"/>
            <a:chOff x="0" y="0"/>
            <a:chExt cx="5177382" cy="858071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177409" cy="8580755"/>
            </a:xfrm>
            <a:custGeom>
              <a:avLst/>
              <a:gdLst/>
              <a:ahLst/>
              <a:cxnLst/>
              <a:rect l="l" t="t" r="r" b="b"/>
              <a:pathLst>
                <a:path w="5177409" h="8580755">
                  <a:moveTo>
                    <a:pt x="0" y="0"/>
                  </a:moveTo>
                  <a:lnTo>
                    <a:pt x="5177409" y="0"/>
                  </a:lnTo>
                  <a:lnTo>
                    <a:pt x="5177409" y="8580755"/>
                  </a:lnTo>
                  <a:lnTo>
                    <a:pt x="0" y="8580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" r="-2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9144000" y="4362908"/>
            <a:ext cx="5738662" cy="4895392"/>
            <a:chOff x="0" y="0"/>
            <a:chExt cx="7651549" cy="652719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651496" cy="6527165"/>
            </a:xfrm>
            <a:custGeom>
              <a:avLst/>
              <a:gdLst/>
              <a:ahLst/>
              <a:cxnLst/>
              <a:rect l="l" t="t" r="r" b="b"/>
              <a:pathLst>
                <a:path w="7651496" h="6527165">
                  <a:moveTo>
                    <a:pt x="0" y="0"/>
                  </a:moveTo>
                  <a:lnTo>
                    <a:pt x="7651496" y="0"/>
                  </a:lnTo>
                  <a:lnTo>
                    <a:pt x="7651496" y="6527165"/>
                  </a:lnTo>
                  <a:lnTo>
                    <a:pt x="0" y="6527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31" y="-14316"/>
            <a:ext cx="1148219" cy="10318571"/>
            <a:chOff x="0" y="0"/>
            <a:chExt cx="1530958" cy="13758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0985" cy="13758038"/>
            </a:xfrm>
            <a:custGeom>
              <a:avLst/>
              <a:gdLst/>
              <a:ahLst/>
              <a:cxnLst/>
              <a:rect l="l" t="t" r="r" b="b"/>
              <a:pathLst>
                <a:path w="1530985" h="13758038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758726" y="664730"/>
            <a:ext cx="773042" cy="1122018"/>
          </a:xfrm>
          <a:custGeom>
            <a:avLst/>
            <a:gdLst/>
            <a:ahLst/>
            <a:cxnLst/>
            <a:rect l="l" t="t" r="r" b="b"/>
            <a:pathLst>
              <a:path w="773042" h="1122018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950" b="1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9550121"/>
            <a:ext cx="1145788" cy="549125"/>
            <a:chOff x="0" y="0"/>
            <a:chExt cx="1527717" cy="7321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27717" cy="732166"/>
            </a:xfrm>
            <a:custGeom>
              <a:avLst/>
              <a:gdLst/>
              <a:ahLst/>
              <a:cxnLst/>
              <a:rect l="l" t="t" r="r" b="b"/>
              <a:pathLst>
                <a:path w="1527717" h="732166">
                  <a:moveTo>
                    <a:pt x="0" y="0"/>
                  </a:moveTo>
                  <a:lnTo>
                    <a:pt x="1527717" y="0"/>
                  </a:lnTo>
                  <a:lnTo>
                    <a:pt x="1527717" y="732166"/>
                  </a:lnTo>
                  <a:lnTo>
                    <a:pt x="0" y="732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527717" cy="77979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7</a:t>
              </a:r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748559" y="559929"/>
            <a:ext cx="10639996" cy="1331620"/>
            <a:chOff x="0" y="0"/>
            <a:chExt cx="14186662" cy="177549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186663" cy="1775460"/>
            </a:xfrm>
            <a:custGeom>
              <a:avLst/>
              <a:gdLst/>
              <a:ahLst/>
              <a:cxnLst/>
              <a:rect l="l" t="t" r="r" b="b"/>
              <a:pathLst>
                <a:path w="14186663" h="1775460">
                  <a:moveTo>
                    <a:pt x="0" y="0"/>
                  </a:moveTo>
                  <a:lnTo>
                    <a:pt x="14186663" y="0"/>
                  </a:lnTo>
                  <a:lnTo>
                    <a:pt x="14186663" y="1775460"/>
                  </a:lnTo>
                  <a:lnTo>
                    <a:pt x="0" y="1775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" r="-17" b="-1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2559520" y="1447639"/>
            <a:ext cx="15556416" cy="8646744"/>
            <a:chOff x="0" y="0"/>
            <a:chExt cx="22054295" cy="1225846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054313" cy="12258421"/>
            </a:xfrm>
            <a:custGeom>
              <a:avLst/>
              <a:gdLst/>
              <a:ahLst/>
              <a:cxnLst/>
              <a:rect l="l" t="t" r="r" b="b"/>
              <a:pathLst>
                <a:path w="22054313" h="12258421">
                  <a:moveTo>
                    <a:pt x="0" y="0"/>
                  </a:moveTo>
                  <a:lnTo>
                    <a:pt x="22054313" y="0"/>
                  </a:lnTo>
                  <a:lnTo>
                    <a:pt x="22054313" y="12258421"/>
                  </a:lnTo>
                  <a:lnTo>
                    <a:pt x="0" y="12258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" r="-3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5556430" y="5442761"/>
            <a:ext cx="8764113" cy="4381922"/>
            <a:chOff x="0" y="0"/>
            <a:chExt cx="11685485" cy="584256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685524" cy="5842508"/>
            </a:xfrm>
            <a:custGeom>
              <a:avLst/>
              <a:gdLst/>
              <a:ahLst/>
              <a:cxnLst/>
              <a:rect l="l" t="t" r="r" b="b"/>
              <a:pathLst>
                <a:path w="11685524" h="5842508">
                  <a:moveTo>
                    <a:pt x="0" y="0"/>
                  </a:moveTo>
                  <a:lnTo>
                    <a:pt x="11685524" y="0"/>
                  </a:lnTo>
                  <a:lnTo>
                    <a:pt x="11685524" y="5842508"/>
                  </a:lnTo>
                  <a:lnTo>
                    <a:pt x="0" y="5842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" b="-2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4396645" y="2009785"/>
            <a:ext cx="11855208" cy="3547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1"/>
              </a:lnSpc>
            </a:pPr>
            <a:r>
              <a:rPr lang="en-US" sz="3334" b="1" i="1">
                <a:solidFill>
                  <a:srgbClr val="262262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Vei avea note mari și vei putea face sport împreună cu prietenii, dacă energia ta vine din</a:t>
            </a:r>
          </a:p>
          <a:p>
            <a:pPr algn="ctr">
              <a:lnSpc>
                <a:spcPts val="3186"/>
              </a:lnSpc>
            </a:pPr>
            <a:endParaRPr lang="en-US" sz="3334" b="1" i="1">
              <a:solidFill>
                <a:srgbClr val="262262"/>
              </a:solidFill>
              <a:latin typeface="Calibri (MS) Bold Italics"/>
              <a:ea typeface="Calibri (MS) Bold Italics"/>
              <a:cs typeface="Calibri (MS) Bold Italics"/>
              <a:sym typeface="Calibri (MS) Bold Italics"/>
            </a:endParaRPr>
          </a:p>
          <a:p>
            <a:pPr algn="ctr">
              <a:lnSpc>
                <a:spcPts val="3501"/>
              </a:lnSpc>
            </a:pPr>
            <a:r>
              <a:rPr lang="en-US" sz="3334" b="1" i="1">
                <a:solidFill>
                  <a:srgbClr val="262262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 </a:t>
            </a:r>
            <a:r>
              <a:rPr lang="en-US" sz="3334" b="1" i="1">
                <a:solidFill>
                  <a:srgbClr val="005B4E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mâncare SĂNĂTOASĂ și GUSTOASĂ, </a:t>
            </a:r>
          </a:p>
          <a:p>
            <a:pPr algn="ctr">
              <a:lnSpc>
                <a:spcPts val="3501"/>
              </a:lnSpc>
            </a:pPr>
            <a:r>
              <a:rPr lang="en-US" sz="3334" b="1" i="1">
                <a:solidFill>
                  <a:srgbClr val="005B4E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împărțită în </a:t>
            </a:r>
          </a:p>
          <a:p>
            <a:pPr algn="ctr">
              <a:lnSpc>
                <a:spcPts val="3291"/>
              </a:lnSpc>
            </a:pPr>
            <a:r>
              <a:rPr lang="en-US" sz="3134" b="1" i="1">
                <a:solidFill>
                  <a:srgbClr val="131131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3 mese principale</a:t>
            </a:r>
            <a:r>
              <a:rPr lang="en-US" sz="3134" b="1" i="1">
                <a:solidFill>
                  <a:srgbClr val="005B4E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: mic dejun, prânz și cină</a:t>
            </a:r>
          </a:p>
          <a:p>
            <a:pPr algn="ctr">
              <a:lnSpc>
                <a:spcPts val="3291"/>
              </a:lnSpc>
            </a:pPr>
            <a:r>
              <a:rPr lang="en-US" sz="3134" b="1" i="1">
                <a:solidFill>
                  <a:srgbClr val="005B4E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Și</a:t>
            </a:r>
          </a:p>
          <a:p>
            <a:pPr algn="ctr">
              <a:lnSpc>
                <a:spcPts val="3291"/>
              </a:lnSpc>
            </a:pPr>
            <a:r>
              <a:rPr lang="en-US" sz="3134" b="1" i="1">
                <a:solidFill>
                  <a:srgbClr val="131131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2 gustări</a:t>
            </a:r>
            <a:r>
              <a:rPr lang="en-US" sz="3134" b="1" i="1">
                <a:solidFill>
                  <a:srgbClr val="005B4E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 între mese</a:t>
            </a:r>
          </a:p>
          <a:p>
            <a:pPr algn="l">
              <a:lnSpc>
                <a:spcPts val="494"/>
              </a:lnSpc>
            </a:pPr>
            <a:r>
              <a:rPr lang="en-US" sz="588" b="1" i="1" spc="0">
                <a:solidFill>
                  <a:srgbClr val="005B4E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 </a:t>
            </a:r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3935824" y="3949753"/>
            <a:ext cx="3882767" cy="6435264"/>
            <a:chOff x="0" y="0"/>
            <a:chExt cx="5177022" cy="858035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177028" cy="8580374"/>
            </a:xfrm>
            <a:custGeom>
              <a:avLst/>
              <a:gdLst/>
              <a:ahLst/>
              <a:cxnLst/>
              <a:rect l="l" t="t" r="r" b="b"/>
              <a:pathLst>
                <a:path w="5177028" h="8580374">
                  <a:moveTo>
                    <a:pt x="0" y="0"/>
                  </a:moveTo>
                  <a:lnTo>
                    <a:pt x="5177028" y="0"/>
                  </a:lnTo>
                  <a:lnTo>
                    <a:pt x="5177028" y="8580374"/>
                  </a:lnTo>
                  <a:lnTo>
                    <a:pt x="0" y="8580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4" r="-4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31" y="-14316"/>
            <a:ext cx="1148219" cy="10318571"/>
            <a:chOff x="0" y="0"/>
            <a:chExt cx="1530958" cy="13758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0985" cy="13758038"/>
            </a:xfrm>
            <a:custGeom>
              <a:avLst/>
              <a:gdLst/>
              <a:ahLst/>
              <a:cxnLst/>
              <a:rect l="l" t="t" r="r" b="b"/>
              <a:pathLst>
                <a:path w="1530985" h="13758038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758726" y="664730"/>
            <a:ext cx="773042" cy="1122018"/>
          </a:xfrm>
          <a:custGeom>
            <a:avLst/>
            <a:gdLst/>
            <a:ahLst/>
            <a:cxnLst/>
            <a:rect l="l" t="t" r="r" b="b"/>
            <a:pathLst>
              <a:path w="773042" h="1122018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950" b="1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9550121"/>
            <a:ext cx="1145788" cy="549125"/>
            <a:chOff x="0" y="0"/>
            <a:chExt cx="1527717" cy="7321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27717" cy="732166"/>
            </a:xfrm>
            <a:custGeom>
              <a:avLst/>
              <a:gdLst/>
              <a:ahLst/>
              <a:cxnLst/>
              <a:rect l="l" t="t" r="r" b="b"/>
              <a:pathLst>
                <a:path w="1527717" h="732166">
                  <a:moveTo>
                    <a:pt x="0" y="0"/>
                  </a:moveTo>
                  <a:lnTo>
                    <a:pt x="1527717" y="0"/>
                  </a:lnTo>
                  <a:lnTo>
                    <a:pt x="1527717" y="732166"/>
                  </a:lnTo>
                  <a:lnTo>
                    <a:pt x="0" y="732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527717" cy="77979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8</a:t>
              </a:r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941072" y="559929"/>
            <a:ext cx="10639996" cy="1331620"/>
            <a:chOff x="0" y="0"/>
            <a:chExt cx="14186662" cy="177549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186663" cy="1775460"/>
            </a:xfrm>
            <a:custGeom>
              <a:avLst/>
              <a:gdLst/>
              <a:ahLst/>
              <a:cxnLst/>
              <a:rect l="l" t="t" r="r" b="b"/>
              <a:pathLst>
                <a:path w="14186663" h="1775460">
                  <a:moveTo>
                    <a:pt x="0" y="0"/>
                  </a:moveTo>
                  <a:lnTo>
                    <a:pt x="14186663" y="0"/>
                  </a:lnTo>
                  <a:lnTo>
                    <a:pt x="14186663" y="1775460"/>
                  </a:lnTo>
                  <a:lnTo>
                    <a:pt x="0" y="1775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" r="-17" b="-1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2559520" y="1468700"/>
            <a:ext cx="15728480" cy="8742639"/>
            <a:chOff x="0" y="0"/>
            <a:chExt cx="22054295" cy="1225882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054313" cy="12258802"/>
            </a:xfrm>
            <a:custGeom>
              <a:avLst/>
              <a:gdLst/>
              <a:ahLst/>
              <a:cxnLst/>
              <a:rect l="l" t="t" r="r" b="b"/>
              <a:pathLst>
                <a:path w="22054313" h="12258802">
                  <a:moveTo>
                    <a:pt x="0" y="0"/>
                  </a:moveTo>
                  <a:lnTo>
                    <a:pt x="22054313" y="0"/>
                  </a:lnTo>
                  <a:lnTo>
                    <a:pt x="22054313" y="12258802"/>
                  </a:lnTo>
                  <a:lnTo>
                    <a:pt x="0" y="12258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" r="-4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691401" y="3868721"/>
            <a:ext cx="3883037" cy="6435534"/>
            <a:chOff x="0" y="0"/>
            <a:chExt cx="5177382" cy="858071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177409" cy="8580755"/>
            </a:xfrm>
            <a:custGeom>
              <a:avLst/>
              <a:gdLst/>
              <a:ahLst/>
              <a:cxnLst/>
              <a:rect l="l" t="t" r="r" b="b"/>
              <a:pathLst>
                <a:path w="5177409" h="8580755">
                  <a:moveTo>
                    <a:pt x="0" y="0"/>
                  </a:moveTo>
                  <a:lnTo>
                    <a:pt x="5177409" y="0"/>
                  </a:lnTo>
                  <a:lnTo>
                    <a:pt x="5177409" y="8580755"/>
                  </a:lnTo>
                  <a:lnTo>
                    <a:pt x="0" y="8580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" r="-2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4326010" y="6711852"/>
            <a:ext cx="4016469" cy="3080013"/>
            <a:chOff x="0" y="0"/>
            <a:chExt cx="5355292" cy="410668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355336" cy="4106672"/>
            </a:xfrm>
            <a:custGeom>
              <a:avLst/>
              <a:gdLst/>
              <a:ahLst/>
              <a:cxnLst/>
              <a:rect l="l" t="t" r="r" b="b"/>
              <a:pathLst>
                <a:path w="5355336" h="4106672">
                  <a:moveTo>
                    <a:pt x="0" y="0"/>
                  </a:moveTo>
                  <a:lnTo>
                    <a:pt x="5355336" y="0"/>
                  </a:lnTo>
                  <a:lnTo>
                    <a:pt x="5355336" y="4106672"/>
                  </a:lnTo>
                  <a:lnTo>
                    <a:pt x="0" y="4106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1" r="-10"/>
              </a:stretch>
            </a:blip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1870327" y="6453361"/>
            <a:ext cx="4850285" cy="3850894"/>
            <a:chOff x="0" y="0"/>
            <a:chExt cx="6467046" cy="513452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467094" cy="5134483"/>
            </a:xfrm>
            <a:custGeom>
              <a:avLst/>
              <a:gdLst/>
              <a:ahLst/>
              <a:cxnLst/>
              <a:rect l="l" t="t" r="r" b="b"/>
              <a:pathLst>
                <a:path w="6467094" h="5134483">
                  <a:moveTo>
                    <a:pt x="0" y="0"/>
                  </a:moveTo>
                  <a:lnTo>
                    <a:pt x="6467094" y="0"/>
                  </a:lnTo>
                  <a:lnTo>
                    <a:pt x="6467094" y="5134483"/>
                  </a:lnTo>
                  <a:lnTo>
                    <a:pt x="0" y="51344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3" b="-4"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5574438" y="1830775"/>
            <a:ext cx="10612445" cy="4739271"/>
            <a:chOff x="0" y="0"/>
            <a:chExt cx="14149927" cy="631902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149960" cy="6319012"/>
            </a:xfrm>
            <a:custGeom>
              <a:avLst/>
              <a:gdLst/>
              <a:ahLst/>
              <a:cxnLst/>
              <a:rect l="l" t="t" r="r" b="b"/>
              <a:pathLst>
                <a:path w="14149960" h="6319012">
                  <a:moveTo>
                    <a:pt x="0" y="0"/>
                  </a:moveTo>
                  <a:lnTo>
                    <a:pt x="14149960" y="0"/>
                  </a:lnTo>
                  <a:lnTo>
                    <a:pt x="14149960" y="6319012"/>
                  </a:lnTo>
                  <a:lnTo>
                    <a:pt x="0" y="6319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2" r="-2"/>
              </a:stretch>
            </a:blip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7830359" y="6453361"/>
            <a:ext cx="1885336" cy="1925852"/>
            <a:chOff x="0" y="0"/>
            <a:chExt cx="2513782" cy="256780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513838" cy="2567813"/>
            </a:xfrm>
            <a:custGeom>
              <a:avLst/>
              <a:gdLst/>
              <a:ahLst/>
              <a:cxnLst/>
              <a:rect l="l" t="t" r="r" b="b"/>
              <a:pathLst>
                <a:path w="2513838" h="2567813">
                  <a:moveTo>
                    <a:pt x="0" y="0"/>
                  </a:moveTo>
                  <a:lnTo>
                    <a:pt x="2513838" y="0"/>
                  </a:lnTo>
                  <a:lnTo>
                    <a:pt x="2513838" y="2567813"/>
                  </a:lnTo>
                  <a:lnTo>
                    <a:pt x="0" y="25678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3" r="2" b="-23"/>
              </a:stretch>
            </a:blip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9889643" y="7954067"/>
            <a:ext cx="1980684" cy="1982034"/>
            <a:chOff x="0" y="0"/>
            <a:chExt cx="2640912" cy="264271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640965" cy="2642743"/>
            </a:xfrm>
            <a:custGeom>
              <a:avLst/>
              <a:gdLst/>
              <a:ahLst/>
              <a:cxnLst/>
              <a:rect l="l" t="t" r="r" b="b"/>
              <a:pathLst>
                <a:path w="2640965" h="2642743">
                  <a:moveTo>
                    <a:pt x="0" y="0"/>
                  </a:moveTo>
                  <a:lnTo>
                    <a:pt x="2640965" y="0"/>
                  </a:lnTo>
                  <a:lnTo>
                    <a:pt x="2640965" y="2642743"/>
                  </a:lnTo>
                  <a:lnTo>
                    <a:pt x="0" y="2642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34" r="-32" b="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31" y="-14316"/>
            <a:ext cx="1148219" cy="10318571"/>
            <a:chOff x="0" y="0"/>
            <a:chExt cx="1530958" cy="13758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0985" cy="13758038"/>
            </a:xfrm>
            <a:custGeom>
              <a:avLst/>
              <a:gdLst/>
              <a:ahLst/>
              <a:cxnLst/>
              <a:rect l="l" t="t" r="r" b="b"/>
              <a:pathLst>
                <a:path w="1530985" h="13758038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758726" y="664730"/>
            <a:ext cx="773042" cy="1122018"/>
          </a:xfrm>
          <a:custGeom>
            <a:avLst/>
            <a:gdLst/>
            <a:ahLst/>
            <a:cxnLst/>
            <a:rect l="l" t="t" r="r" b="b"/>
            <a:pathLst>
              <a:path w="773042" h="1122018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950" b="1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9550121"/>
            <a:ext cx="1145788" cy="754968"/>
            <a:chOff x="0" y="0"/>
            <a:chExt cx="1527717" cy="100662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27717" cy="1006624"/>
            </a:xfrm>
            <a:custGeom>
              <a:avLst/>
              <a:gdLst/>
              <a:ahLst/>
              <a:cxnLst/>
              <a:rect l="l" t="t" r="r" b="b"/>
              <a:pathLst>
                <a:path w="1527717" h="1006624">
                  <a:moveTo>
                    <a:pt x="0" y="0"/>
                  </a:moveTo>
                  <a:lnTo>
                    <a:pt x="1527717" y="0"/>
                  </a:lnTo>
                  <a:lnTo>
                    <a:pt x="1527717" y="1006624"/>
                  </a:lnTo>
                  <a:lnTo>
                    <a:pt x="0" y="10066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527717" cy="105424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9</a:t>
              </a:r>
            </a:p>
            <a:p>
              <a:pPr algn="ctr">
                <a:lnSpc>
                  <a:spcPts val="2611"/>
                </a:lnSpc>
              </a:pPr>
              <a:endParaRPr lang="en-US" sz="2175" spc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958954" y="559929"/>
            <a:ext cx="10639996" cy="1331620"/>
            <a:chOff x="0" y="0"/>
            <a:chExt cx="14186662" cy="177549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186663" cy="1775460"/>
            </a:xfrm>
            <a:custGeom>
              <a:avLst/>
              <a:gdLst/>
              <a:ahLst/>
              <a:cxnLst/>
              <a:rect l="l" t="t" r="r" b="b"/>
              <a:pathLst>
                <a:path w="14186663" h="1775460">
                  <a:moveTo>
                    <a:pt x="0" y="0"/>
                  </a:moveTo>
                  <a:lnTo>
                    <a:pt x="14186663" y="0"/>
                  </a:lnTo>
                  <a:lnTo>
                    <a:pt x="14186663" y="1775460"/>
                  </a:lnTo>
                  <a:lnTo>
                    <a:pt x="0" y="1775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" r="-17" b="-1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2559520" y="1559267"/>
            <a:ext cx="15565545" cy="8652072"/>
            <a:chOff x="0" y="0"/>
            <a:chExt cx="22054295" cy="1225882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054313" cy="12258802"/>
            </a:xfrm>
            <a:custGeom>
              <a:avLst/>
              <a:gdLst/>
              <a:ahLst/>
              <a:cxnLst/>
              <a:rect l="l" t="t" r="r" b="b"/>
              <a:pathLst>
                <a:path w="22054313" h="12258802">
                  <a:moveTo>
                    <a:pt x="0" y="0"/>
                  </a:moveTo>
                  <a:lnTo>
                    <a:pt x="22054313" y="0"/>
                  </a:lnTo>
                  <a:lnTo>
                    <a:pt x="22054313" y="12258802"/>
                  </a:lnTo>
                  <a:lnTo>
                    <a:pt x="0" y="12258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" r="-4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2028492" y="3868721"/>
            <a:ext cx="3882767" cy="6435534"/>
            <a:chOff x="0" y="0"/>
            <a:chExt cx="5177022" cy="858071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177028" cy="8580755"/>
            </a:xfrm>
            <a:custGeom>
              <a:avLst/>
              <a:gdLst/>
              <a:ahLst/>
              <a:cxnLst/>
              <a:rect l="l" t="t" r="r" b="b"/>
              <a:pathLst>
                <a:path w="5177028" h="8580755">
                  <a:moveTo>
                    <a:pt x="0" y="0"/>
                  </a:moveTo>
                  <a:lnTo>
                    <a:pt x="5177028" y="0"/>
                  </a:lnTo>
                  <a:lnTo>
                    <a:pt x="5177028" y="8580755"/>
                  </a:lnTo>
                  <a:lnTo>
                    <a:pt x="0" y="8580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6" r="-6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6942089" y="4030920"/>
            <a:ext cx="3658849" cy="3658849"/>
            <a:chOff x="0" y="0"/>
            <a:chExt cx="4878466" cy="487846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878451" cy="4878451"/>
            </a:xfrm>
            <a:custGeom>
              <a:avLst/>
              <a:gdLst/>
              <a:ahLst/>
              <a:cxnLst/>
              <a:rect l="l" t="t" r="r" b="b"/>
              <a:pathLst>
                <a:path w="4878451" h="4878451">
                  <a:moveTo>
                    <a:pt x="0" y="0"/>
                  </a:moveTo>
                  <a:lnTo>
                    <a:pt x="4878451" y="0"/>
                  </a:lnTo>
                  <a:lnTo>
                    <a:pt x="4878451" y="4878451"/>
                  </a:lnTo>
                  <a:lnTo>
                    <a:pt x="0" y="4878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7854200" y="7240718"/>
            <a:ext cx="4287925" cy="2858527"/>
            <a:chOff x="0" y="0"/>
            <a:chExt cx="5717233" cy="381136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717286" cy="3811397"/>
            </a:xfrm>
            <a:custGeom>
              <a:avLst/>
              <a:gdLst/>
              <a:ahLst/>
              <a:cxnLst/>
              <a:rect l="l" t="t" r="r" b="b"/>
              <a:pathLst>
                <a:path w="5717286" h="3811397">
                  <a:moveTo>
                    <a:pt x="0" y="0"/>
                  </a:moveTo>
                  <a:lnTo>
                    <a:pt x="5717286" y="0"/>
                  </a:lnTo>
                  <a:lnTo>
                    <a:pt x="5717286" y="3811397"/>
                  </a:lnTo>
                  <a:lnTo>
                    <a:pt x="0" y="3811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"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2598950" y="6284865"/>
            <a:ext cx="2270237" cy="2270237"/>
            <a:chOff x="0" y="0"/>
            <a:chExt cx="3026982" cy="302698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027045" cy="3027045"/>
            </a:xfrm>
            <a:custGeom>
              <a:avLst/>
              <a:gdLst/>
              <a:ahLst/>
              <a:cxnLst/>
              <a:rect l="l" t="t" r="r" b="b"/>
              <a:pathLst>
                <a:path w="3027045" h="3027045">
                  <a:moveTo>
                    <a:pt x="0" y="0"/>
                  </a:moveTo>
                  <a:lnTo>
                    <a:pt x="3027045" y="0"/>
                  </a:lnTo>
                  <a:lnTo>
                    <a:pt x="3027045" y="3027045"/>
                  </a:lnTo>
                  <a:lnTo>
                    <a:pt x="0" y="30270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r="2" b="2"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5110541" y="2374029"/>
            <a:ext cx="10182959" cy="859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"/>
              </a:lnSpc>
            </a:pPr>
            <a:r>
              <a:rPr lang="en-US" sz="100" b="1" i="1" spc="0">
                <a:solidFill>
                  <a:srgbClr val="7030A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Exemple pentru masa de prânz:</a:t>
            </a:r>
          </a:p>
          <a:p>
            <a:pPr algn="l">
              <a:lnSpc>
                <a:spcPts val="24"/>
              </a:lnSpc>
            </a:pPr>
            <a:endParaRPr lang="en-US" sz="100" b="1" i="1" spc="0">
              <a:solidFill>
                <a:srgbClr val="7030A0"/>
              </a:solidFill>
              <a:latin typeface="Calibri (MS) Bold Italics"/>
              <a:ea typeface="Calibri (MS) Bold Italics"/>
              <a:cs typeface="Calibri (MS) Bold Italics"/>
              <a:sym typeface="Calibri (MS) Bold Italics"/>
            </a:endParaRPr>
          </a:p>
          <a:p>
            <a:pPr marL="2619" lvl="1" indent="-1309" algn="l">
              <a:lnSpc>
                <a:spcPts val="24"/>
              </a:lnSpc>
              <a:buFont typeface="Arial"/>
              <a:buChar char="•"/>
            </a:pPr>
            <a:r>
              <a:rPr lang="en-US" sz="100" b="1" i="1" spc="0">
                <a:solidFill>
                  <a:srgbClr val="7030A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Felul 1: </a:t>
            </a:r>
          </a:p>
          <a:p>
            <a:pPr marL="688687" lvl="2" indent="-229562" algn="l">
              <a:lnSpc>
                <a:spcPts val="24"/>
              </a:lnSpc>
              <a:buFont typeface="Arial"/>
              <a:buChar char="⚬"/>
            </a:pPr>
            <a:r>
              <a:rPr lang="en-US" sz="100" b="1" i="1" spc="0">
                <a:solidFill>
                  <a:srgbClr val="00B0F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ciorbă de legume cu carne sau</a:t>
            </a:r>
          </a:p>
          <a:p>
            <a:pPr marL="688687" lvl="2" indent="-229562" algn="l">
              <a:lnSpc>
                <a:spcPts val="24"/>
              </a:lnSpc>
              <a:buFont typeface="Arial"/>
              <a:buChar char="⚬"/>
            </a:pPr>
            <a:r>
              <a:rPr lang="en-US" sz="100" b="1" i="1" spc="0">
                <a:solidFill>
                  <a:srgbClr val="00B0F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supă cu tăiței/găluște</a:t>
            </a:r>
          </a:p>
          <a:p>
            <a:pPr marL="2619" lvl="1" indent="-1309" algn="l">
              <a:lnSpc>
                <a:spcPts val="24"/>
              </a:lnSpc>
              <a:buFont typeface="Arial"/>
              <a:buChar char="•"/>
            </a:pPr>
            <a:r>
              <a:rPr lang="en-US" sz="100" b="1" i="1" spc="0">
                <a:solidFill>
                  <a:srgbClr val="7030A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Felul 2: </a:t>
            </a:r>
          </a:p>
          <a:p>
            <a:pPr marL="688687" lvl="2" indent="-229562" algn="l">
              <a:lnSpc>
                <a:spcPts val="24"/>
              </a:lnSpc>
              <a:buFont typeface="Arial"/>
              <a:buChar char="⚬"/>
            </a:pPr>
            <a:r>
              <a:rPr lang="en-US" sz="100" b="1" i="1" spc="0">
                <a:solidFill>
                  <a:srgbClr val="00B05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piept de pui la grătar cu orez și salată sau</a:t>
            </a:r>
          </a:p>
          <a:p>
            <a:pPr marL="688687" lvl="2" indent="-229562" algn="l">
              <a:lnSpc>
                <a:spcPts val="24"/>
              </a:lnSpc>
              <a:buFont typeface="Arial"/>
              <a:buChar char="⚬"/>
            </a:pPr>
            <a:r>
              <a:rPr lang="en-US" sz="100" b="1" i="1" spc="0">
                <a:solidFill>
                  <a:srgbClr val="00B05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mazăre cu morcovi și ou poșat sau</a:t>
            </a:r>
          </a:p>
          <a:p>
            <a:pPr marL="688687" lvl="2" indent="-229562" algn="l">
              <a:lnSpc>
                <a:spcPts val="24"/>
              </a:lnSpc>
              <a:buFont typeface="Arial"/>
              <a:buChar char="⚬"/>
            </a:pPr>
            <a:r>
              <a:rPr lang="en-US" sz="100" b="1" i="1" spc="0">
                <a:solidFill>
                  <a:srgbClr val="00B05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salată verde, măsline, roșii, brânză</a:t>
            </a:r>
          </a:p>
          <a:p>
            <a:pPr marL="688687" lvl="2" indent="-229562" algn="l">
              <a:lnSpc>
                <a:spcPts val="24"/>
              </a:lnSpc>
            </a:pPr>
            <a:endParaRPr lang="en-US" sz="100" b="1" i="1" spc="0">
              <a:solidFill>
                <a:srgbClr val="00B050"/>
              </a:solidFill>
              <a:latin typeface="Calibri (MS) Bold Italics"/>
              <a:ea typeface="Calibri (MS) Bold Italics"/>
              <a:cs typeface="Calibri (MS) Bold Italics"/>
              <a:sym typeface="Calibri (MS) Bold Italics"/>
            </a:endParaRPr>
          </a:p>
          <a:p>
            <a:pPr marL="688687" lvl="2" indent="-229562" algn="l">
              <a:lnSpc>
                <a:spcPts val="24"/>
              </a:lnSpc>
            </a:pPr>
            <a:endParaRPr lang="en-US" sz="100" b="1" i="1" spc="0">
              <a:solidFill>
                <a:srgbClr val="00B050"/>
              </a:solidFill>
              <a:latin typeface="Calibri (MS) Bold Italics"/>
              <a:ea typeface="Calibri (MS) Bold Italics"/>
              <a:cs typeface="Calibri (MS) Bold Italics"/>
              <a:sym typeface="Calibri (MS) Bold Italic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5712246" y="2562532"/>
            <a:ext cx="9307376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61"/>
              </a:lnSpc>
            </a:pPr>
            <a:r>
              <a:rPr lang="en-US" sz="4051" b="1" spc="0">
                <a:solidFill>
                  <a:srgbClr val="C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Consumă zilnic 5 porții de legume și fructe!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1367</Words>
  <Application>Microsoft Office PowerPoint</Application>
  <PresentationFormat>Particularizare</PresentationFormat>
  <Paragraphs>266</Paragraphs>
  <Slides>35</Slides>
  <Notes>0</Notes>
  <HiddenSlides>0</HiddenSlides>
  <MMClips>0</MMClips>
  <ScaleCrop>false</ScaleCrop>
  <HeadingPairs>
    <vt:vector size="6" baseType="variant">
      <vt:variant>
        <vt:lpstr>Fonturi utilizate</vt:lpstr>
      </vt:variant>
      <vt:variant>
        <vt:i4>9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35</vt:i4>
      </vt:variant>
    </vt:vector>
  </HeadingPairs>
  <TitlesOfParts>
    <vt:vector size="45" baseType="lpstr">
      <vt:lpstr>Calibri</vt:lpstr>
      <vt:lpstr>Times New Roman Bold Italics</vt:lpstr>
      <vt:lpstr>Times New Roman</vt:lpstr>
      <vt:lpstr>Verdana</vt:lpstr>
      <vt:lpstr>Calibri (MS)</vt:lpstr>
      <vt:lpstr>Wingdings</vt:lpstr>
      <vt:lpstr>Arial</vt:lpstr>
      <vt:lpstr>Calibri (MS) Bold</vt:lpstr>
      <vt:lpstr>Calibri (MS) Bold Italics</vt:lpstr>
      <vt:lpstr>Office Theme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VITAMINE</vt:lpstr>
      <vt:lpstr>LEGUME ȘI FRUCTE</vt:lpstr>
      <vt:lpstr>CEREALE </vt:lpstr>
      <vt:lpstr>LAPTE ȘI PRODUSE LACTATE</vt:lpstr>
      <vt:lpstr>ALIMENTE CE CONȚIN PROTEINE</vt:lpstr>
      <vt:lpstr>ALIMENTE CE CONȚIN PROTEINE</vt:lpstr>
      <vt:lpstr>GRĂSIMI</vt:lpstr>
      <vt:lpstr>LICHIDE</vt:lpstr>
      <vt:lpstr>EVITĂ ZAHĂRUL ”ASCUNS” ÎN BĂUTURILE RĂCORITOARE  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Copie a ppt copii si preadolescenti alimentație- miscare 2025.ppt</dc:title>
  <cp:lastModifiedBy>Simona Belei</cp:lastModifiedBy>
  <cp:revision>6</cp:revision>
  <dcterms:created xsi:type="dcterms:W3CDTF">2006-08-16T00:00:00Z</dcterms:created>
  <dcterms:modified xsi:type="dcterms:W3CDTF">2025-09-02T11:23:39Z</dcterms:modified>
  <dc:identifier>DAGvSdxqlyk</dc:identifier>
</cp:coreProperties>
</file>