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0" r:id="rId8"/>
    <p:sldId id="281" r:id="rId9"/>
    <p:sldId id="282" r:id="rId10"/>
    <p:sldId id="285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62" r:id="rId21"/>
    <p:sldId id="263" r:id="rId22"/>
    <p:sldId id="264" r:id="rId23"/>
    <p:sldId id="265" r:id="rId24"/>
    <p:sldId id="266" r:id="rId25"/>
    <p:sldId id="267" r:id="rId26"/>
    <p:sldId id="268" r:id="rId27"/>
    <p:sldId id="280" r:id="rId28"/>
    <p:sldId id="288" r:id="rId29"/>
    <p:sldId id="287" r:id="rId30"/>
    <p:sldId id="286" r:id="rId31"/>
    <p:sldId id="269" r:id="rId32"/>
  </p:sldIdLst>
  <p:sldSz cx="18288000" cy="10287000"/>
  <p:notesSz cx="6858000" cy="9144000"/>
  <p:embeddedFontLst>
    <p:embeddedFont>
      <p:font typeface="Calibri (MS) Bold" panose="020B0604020202020204" charset="0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(MS)" panose="020B0604020202020204" charset="0"/>
      <p:regular r:id="rId38"/>
    </p:embeddedFont>
    <p:embeddedFont>
      <p:font typeface="Verdana" panose="020B0604030504040204" pitchFamily="34" charset="0"/>
      <p:regular r:id="rId39"/>
      <p:bold r:id="rId40"/>
      <p:italic r:id="rId41"/>
      <p:boldItalic r:id="rId42"/>
    </p:embeddedFont>
    <p:embeddedFont>
      <p:font typeface="Calibri (MS) Bold Italics" panose="020B0604020202020204" charset="0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 mediu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73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5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6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5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6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9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61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62.png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9.svg"/><Relationship Id="rId3" Type="http://schemas.openxmlformats.org/officeDocument/2006/relationships/image" Target="../media/image7.sv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2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4467815" cy="10304255"/>
            <a:chOff x="0" y="0"/>
            <a:chExt cx="5957087" cy="137390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57062" cy="13738988"/>
            </a:xfrm>
            <a:custGeom>
              <a:avLst/>
              <a:gdLst/>
              <a:ahLst/>
              <a:cxnLst/>
              <a:rect l="l" t="t" r="r" b="b"/>
              <a:pathLst>
                <a:path w="5957062" h="13738988">
                  <a:moveTo>
                    <a:pt x="0" y="0"/>
                  </a:moveTo>
                  <a:lnTo>
                    <a:pt x="5957062" y="0"/>
                  </a:lnTo>
                  <a:lnTo>
                    <a:pt x="5957062" y="13738988"/>
                  </a:lnTo>
                  <a:lnTo>
                    <a:pt x="0" y="13738988"/>
                  </a:lnTo>
                  <a:close/>
                </a:path>
              </a:pathLst>
            </a:custGeom>
            <a:solidFill>
              <a:srgbClr val="01B69B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650615" y="878113"/>
            <a:ext cx="1783237" cy="686068"/>
            <a:chOff x="0" y="0"/>
            <a:chExt cx="2377649" cy="91475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77694" cy="914781"/>
            </a:xfrm>
            <a:custGeom>
              <a:avLst/>
              <a:gdLst/>
              <a:ahLst/>
              <a:cxnLst/>
              <a:rect l="l" t="t" r="r" b="b"/>
              <a:pathLst>
                <a:path w="2377694" h="914781">
                  <a:moveTo>
                    <a:pt x="0" y="0"/>
                  </a:moveTo>
                  <a:lnTo>
                    <a:pt x="2377694" y="0"/>
                  </a:lnTo>
                  <a:lnTo>
                    <a:pt x="2377694" y="914781"/>
                  </a:lnTo>
                  <a:lnTo>
                    <a:pt x="0" y="9147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5" r="-13" b="2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558578" y="669321"/>
            <a:ext cx="803564" cy="1167396"/>
          </a:xfrm>
          <a:custGeom>
            <a:avLst/>
            <a:gdLst/>
            <a:ahLst/>
            <a:cxnLst/>
            <a:rect l="l" t="t" r="r" b="b"/>
            <a:pathLst>
              <a:path w="803564" h="1167396">
                <a:moveTo>
                  <a:pt x="0" y="0"/>
                </a:moveTo>
                <a:lnTo>
                  <a:pt x="803564" y="0"/>
                </a:lnTo>
                <a:lnTo>
                  <a:pt x="803564" y="1167396"/>
                </a:lnTo>
                <a:lnTo>
                  <a:pt x="0" y="11673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 rot="-5400000">
            <a:off x="16796858" y="8532500"/>
            <a:ext cx="1533377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40"/>
              </a:lnSpc>
            </a:pPr>
            <a:r>
              <a:rPr lang="en-US" sz="1950" b="1" spc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insp.gov.ro</a:t>
            </a:r>
          </a:p>
        </p:txBody>
      </p:sp>
      <p:sp>
        <p:nvSpPr>
          <p:cNvPr id="8" name="Freeform 8"/>
          <p:cNvSpPr/>
          <p:nvPr/>
        </p:nvSpPr>
        <p:spPr>
          <a:xfrm>
            <a:off x="2956305" y="6801257"/>
            <a:ext cx="3024101" cy="2711859"/>
          </a:xfrm>
          <a:custGeom>
            <a:avLst/>
            <a:gdLst/>
            <a:ahLst/>
            <a:cxnLst/>
            <a:rect l="l" t="t" r="r" b="b"/>
            <a:pathLst>
              <a:path w="3024101" h="2711859">
                <a:moveTo>
                  <a:pt x="0" y="0"/>
                </a:moveTo>
                <a:lnTo>
                  <a:pt x="3024101" y="0"/>
                </a:lnTo>
                <a:lnTo>
                  <a:pt x="3024101" y="2711859"/>
                </a:lnTo>
                <a:lnTo>
                  <a:pt x="0" y="27118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6692758" y="3482109"/>
            <a:ext cx="9466766" cy="2324863"/>
            <a:chOff x="-1" y="-47625"/>
            <a:chExt cx="12622355" cy="309981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622354" cy="3052192"/>
            </a:xfrm>
            <a:custGeom>
              <a:avLst/>
              <a:gdLst/>
              <a:ahLst/>
              <a:cxnLst/>
              <a:rect l="l" t="t" r="r" b="b"/>
              <a:pathLst>
                <a:path w="12622354" h="3052192">
                  <a:moveTo>
                    <a:pt x="0" y="0"/>
                  </a:moveTo>
                  <a:lnTo>
                    <a:pt x="12622354" y="0"/>
                  </a:lnTo>
                  <a:lnTo>
                    <a:pt x="12622354" y="3052192"/>
                  </a:lnTo>
                  <a:lnTo>
                    <a:pt x="0" y="305219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-1" y="-47625"/>
              <a:ext cx="12622354" cy="3099817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ctr">
                <a:lnSpc>
                  <a:spcPts val="5348"/>
                </a:lnSpc>
              </a:pPr>
              <a:r>
                <a:rPr lang="en-US" sz="4951" b="1" spc="0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Promovarea </a:t>
              </a:r>
              <a:r>
                <a:rPr lang="en-US" sz="4951" b="1" spc="0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alimentației</a:t>
              </a:r>
              <a:r>
                <a:rPr lang="en-US" sz="4951" b="1" spc="0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4951" b="1" spc="0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sănătoase</a:t>
              </a:r>
              <a:r>
                <a:rPr lang="en-US" sz="4951" b="1" spc="0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4951" b="1" spc="0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și</a:t>
              </a:r>
              <a:r>
                <a:rPr lang="en-US" sz="4951" b="1" spc="0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a </a:t>
              </a:r>
              <a:r>
                <a:rPr lang="en-US" sz="4951" b="1" spc="0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activității</a:t>
              </a:r>
              <a:r>
                <a:rPr lang="en-US" sz="4951" b="1" spc="0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4951" b="1" spc="0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fizice</a:t>
              </a:r>
              <a:endParaRPr lang="en-US" sz="4951" b="1" spc="0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6680355" y="8865751"/>
            <a:ext cx="10059521" cy="727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01"/>
              </a:lnSpc>
            </a:pPr>
            <a:r>
              <a:rPr lang="en-US" sz="2250" spc="0">
                <a:solidFill>
                  <a:srgbClr val="01B69B"/>
                </a:solidFill>
                <a:latin typeface="Calibri (MS)"/>
                <a:ea typeface="Calibri (MS)"/>
                <a:cs typeface="Calibri (MS)"/>
                <a:sym typeface="Calibri (MS)"/>
              </a:rPr>
              <a:t>Acest material gratuit este destinat familiilor copiilor și preadolescenților 7-15 ani</a:t>
            </a:r>
          </a:p>
          <a:p>
            <a:pPr algn="l">
              <a:lnSpc>
                <a:spcPts val="2701"/>
              </a:lnSpc>
            </a:pPr>
            <a:endParaRPr lang="en-US" sz="2250" spc="0">
              <a:solidFill>
                <a:srgbClr val="01B69B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pic>
        <p:nvPicPr>
          <p:cNvPr id="13" name="Imagine 12">
            <a:extLst>
              <a:ext uri="{FF2B5EF4-FFF2-40B4-BE49-F238E27FC236}">
                <a16:creationId xmlns:a16="http://schemas.microsoft.com/office/drawing/2014/main" xmlns="" id="{C1732783-0EF1-3B5D-683D-B717AB585E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8062" y="4082772"/>
            <a:ext cx="2191671" cy="2200765"/>
          </a:xfrm>
          <a:prstGeom prst="rect">
            <a:avLst/>
          </a:prstGeom>
        </p:spPr>
      </p:pic>
      <p:sp>
        <p:nvSpPr>
          <p:cNvPr id="14" name="Dreptunghi 13"/>
          <p:cNvSpPr/>
          <p:nvPr/>
        </p:nvSpPr>
        <p:spPr>
          <a:xfrm>
            <a:off x="6841736" y="2681075"/>
            <a:ext cx="9144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o-RO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CAMPANIA NAȚIONALĂ </a:t>
            </a:r>
            <a:endParaRPr lang="ro-RO" sz="4400" dirty="0"/>
          </a:p>
        </p:txBody>
      </p:sp>
      <p:sp>
        <p:nvSpPr>
          <p:cNvPr id="15" name="Dreptunghi 14"/>
          <p:cNvSpPr/>
          <p:nvPr/>
        </p:nvSpPr>
        <p:spPr>
          <a:xfrm>
            <a:off x="6873634" y="6801257"/>
            <a:ext cx="9144000" cy="13199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o-RO" sz="3200" b="1" i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„Fii activ, mănâncă sănătos!”</a:t>
            </a:r>
            <a:endParaRPr lang="ro-RO" sz="3200" dirty="0">
              <a:solidFill>
                <a:schemeClr val="bg1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o-RO" sz="32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Septembrie - Octombrie 2025</a:t>
            </a:r>
            <a:endParaRPr lang="ro-RO" sz="3200" dirty="0">
              <a:solidFill>
                <a:schemeClr val="bg1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-4430"/>
            <a:ext cx="8382000" cy="10287000"/>
          </a:xfrm>
          <a:prstGeom prst="rect">
            <a:avLst/>
          </a:prstGeom>
        </p:spPr>
      </p:pic>
      <p:pic>
        <p:nvPicPr>
          <p:cNvPr id="3" name="I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-4430"/>
            <a:ext cx="765337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1212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u este disponibilă nicio descriere pentru fotografie.">
            <a:extLst>
              <a:ext uri="{FF2B5EF4-FFF2-40B4-BE49-F238E27FC236}">
                <a16:creationId xmlns="" xmlns:a16="http://schemas.microsoft.com/office/drawing/2014/main" id="{1E7833E5-509F-0420-156E-680794ED745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46" b="11183"/>
          <a:stretch/>
        </p:blipFill>
        <p:spPr bwMode="auto">
          <a:xfrm>
            <a:off x="7839512" y="-302559"/>
            <a:ext cx="9819839" cy="10730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u 1">
            <a:extLst>
              <a:ext uri="{FF2B5EF4-FFF2-40B4-BE49-F238E27FC236}">
                <a16:creationId xmlns="" xmlns:a16="http://schemas.microsoft.com/office/drawing/2014/main" id="{354F44AD-D58B-852C-144C-904DBC1C0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124" y="780644"/>
            <a:ext cx="6218567" cy="1988345"/>
          </a:xfrm>
        </p:spPr>
        <p:txBody>
          <a:bodyPr>
            <a:normAutofit/>
          </a:bodyPr>
          <a:lstStyle/>
          <a:p>
            <a:pPr algn="ctr"/>
            <a:r>
              <a:rPr lang="ro-R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VITAMINE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ine 6">
            <a:extLst>
              <a:ext uri="{FF2B5EF4-FFF2-40B4-BE49-F238E27FC236}">
                <a16:creationId xmlns="" xmlns:a16="http://schemas.microsoft.com/office/drawing/2014/main" id="{6E9D0D2F-7140-2476-BD71-0699E5A53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1" y="2996655"/>
            <a:ext cx="6968189" cy="464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47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="" xmlns:a16="http://schemas.microsoft.com/office/drawing/2014/main" id="{4F2A4D40-DB5A-01E9-E1B5-30E6C357C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7707" y="743804"/>
            <a:ext cx="7840562" cy="1100750"/>
          </a:xfrm>
        </p:spPr>
        <p:txBody>
          <a:bodyPr>
            <a:noAutofit/>
          </a:bodyPr>
          <a:lstStyle/>
          <a:p>
            <a:pPr algn="ctr"/>
            <a:r>
              <a:rPr lang="ro-RO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LEGUME ȘI FRUCTE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stituent conținut 2">
            <a:extLst>
              <a:ext uri="{FF2B5EF4-FFF2-40B4-BE49-F238E27FC236}">
                <a16:creationId xmlns="" xmlns:a16="http://schemas.microsoft.com/office/drawing/2014/main" id="{63D6B83F-F25A-BEDD-0C5F-1CE7296C1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3836" y="1988192"/>
            <a:ext cx="11713133" cy="7877262"/>
          </a:xfrm>
        </p:spPr>
        <p:txBody>
          <a:bodyPr>
            <a:normAutofit/>
          </a:bodyPr>
          <a:lstStyle/>
          <a:p>
            <a:pPr algn="just"/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Colorează-ți farfuria cu legume și fructe de sezon, dulci și delicioase.</a:t>
            </a:r>
          </a:p>
          <a:p>
            <a:pPr algn="just"/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Încearcă legumele și fructele de la verde închis, cum este spanacul, mărul  până la portocaliu, cum sunt morcovii, portocalele.</a:t>
            </a:r>
          </a:p>
          <a:p>
            <a:pPr algn="just"/>
            <a:r>
              <a:rPr lang="ro-RO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Consumă zilnic </a:t>
            </a:r>
            <a:r>
              <a:rPr lang="fr-FR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PORȚII DE LEGUME ȘI FRUCTE </a:t>
            </a:r>
            <a:r>
              <a:rPr lang="fr-FR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(350 g)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o-RO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porție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standard este de 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exemplu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1 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măr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1 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banană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1 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pară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½ 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cană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zmeură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cireșe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fructe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tocate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suc de 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fructe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fără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zahăr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legume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crude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rase 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gătite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5 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fructe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uscate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5" descr="de ce sa mananci legume la fiecare masa">
            <a:extLst>
              <a:ext uri="{FF2B5EF4-FFF2-40B4-BE49-F238E27FC236}">
                <a16:creationId xmlns="" xmlns:a16="http://schemas.microsoft.com/office/drawing/2014/main" id="{DB35EA42-E5E2-AE1F-BD9D-48F7245D87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63" y="1844553"/>
            <a:ext cx="5149791" cy="3661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4" descr="TricksfuerGemuese_5-am-Tag">
            <a:extLst>
              <a:ext uri="{FF2B5EF4-FFF2-40B4-BE49-F238E27FC236}">
                <a16:creationId xmlns="" xmlns:a16="http://schemas.microsoft.com/office/drawing/2014/main" id="{28F78FA2-B048-11E6-4819-D239F14D74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64" y="5778058"/>
            <a:ext cx="5149790" cy="390577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setăText 4">
            <a:extLst>
              <a:ext uri="{FF2B5EF4-FFF2-40B4-BE49-F238E27FC236}">
                <a16:creationId xmlns="" xmlns:a16="http://schemas.microsoft.com/office/drawing/2014/main" id="{436114D0-794F-BC99-F0C6-CDD0DEB6C0FD}"/>
              </a:ext>
            </a:extLst>
          </p:cNvPr>
          <p:cNvSpPr txBox="1"/>
          <p:nvPr/>
        </p:nvSpPr>
        <p:spPr>
          <a:xfrm>
            <a:off x="0" y="2382"/>
            <a:ext cx="18288000" cy="553998"/>
          </a:xfrm>
          <a:prstGeom prst="rect">
            <a:avLst/>
          </a:prstGeom>
          <a:solidFill>
            <a:srgbClr val="006600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o-RO" alt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ALIMENTAȚIA SĂNĂTOASĂ ȘI ACTIVIATEA FIZICĂ</a:t>
            </a:r>
          </a:p>
        </p:txBody>
      </p:sp>
    </p:spTree>
    <p:extLst>
      <p:ext uri="{BB962C8B-B14F-4D97-AF65-F5344CB8AC3E}">
        <p14:creationId xmlns:p14="http://schemas.microsoft.com/office/powerpoint/2010/main" val="403013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="" xmlns:a16="http://schemas.microsoft.com/office/drawing/2014/main" id="{7D973830-81C9-E36A-C896-C22395A24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5688" y="955838"/>
            <a:ext cx="7116624" cy="886143"/>
          </a:xfrm>
        </p:spPr>
        <p:txBody>
          <a:bodyPr>
            <a:normAutofit fontScale="90000"/>
          </a:bodyPr>
          <a:lstStyle/>
          <a:p>
            <a:pPr algn="ctr"/>
            <a:r>
              <a:rPr lang="ro-RO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CEREALE</a:t>
            </a:r>
            <a:r>
              <a:rPr lang="ro-RO" sz="5400" dirty="0"/>
              <a:t> </a:t>
            </a:r>
            <a:endParaRPr lang="en-US" sz="5400" dirty="0"/>
          </a:p>
        </p:txBody>
      </p:sp>
      <p:sp>
        <p:nvSpPr>
          <p:cNvPr id="3" name="Substituent conținut 2">
            <a:extLst>
              <a:ext uri="{FF2B5EF4-FFF2-40B4-BE49-F238E27FC236}">
                <a16:creationId xmlns="" xmlns:a16="http://schemas.microsoft.com/office/drawing/2014/main" id="{D18D16C1-AF3E-6020-B0FA-3FC1EB63C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16264" y="3036305"/>
            <a:ext cx="9840285" cy="5029713"/>
          </a:xfrm>
        </p:spPr>
        <p:txBody>
          <a:bodyPr>
            <a:normAutofit/>
          </a:bodyPr>
          <a:lstStyle/>
          <a:p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Începe ziua inteligent, mâncând cereale</a:t>
            </a:r>
          </a:p>
          <a:p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Mănâncă mai ales cereale integrale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Consumă zilnic </a:t>
            </a:r>
            <a:r>
              <a:rPr lang="ro-RO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PORȚII DE CEREALE</a:t>
            </a:r>
            <a:r>
              <a:rPr lang="ro-RO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(minimum 21 g cereale integrale). </a:t>
            </a:r>
          </a:p>
          <a:p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porție standard este de exemplu: o felie de pâine, ½ cană orez sau paste fierte, o cană fulgi de cereale.</a:t>
            </a:r>
          </a:p>
          <a:p>
            <a:pPr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o-R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0929">
            <a:extLst>
              <a:ext uri="{FF2B5EF4-FFF2-40B4-BE49-F238E27FC236}">
                <a16:creationId xmlns="" xmlns:a16="http://schemas.microsoft.com/office/drawing/2014/main" id="{E9FB5AAD-5A40-D869-5160-35902DD56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23" y="2411579"/>
            <a:ext cx="3979355" cy="2665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muesli">
            <a:extLst>
              <a:ext uri="{FF2B5EF4-FFF2-40B4-BE49-F238E27FC236}">
                <a16:creationId xmlns="" xmlns:a16="http://schemas.microsoft.com/office/drawing/2014/main" id="{1E3BDA8B-D8DD-DEC9-F7F0-290C7D09F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326" y="5324954"/>
            <a:ext cx="4160088" cy="3120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45_painea%20graham">
            <a:extLst>
              <a:ext uri="{FF2B5EF4-FFF2-40B4-BE49-F238E27FC236}">
                <a16:creationId xmlns="" xmlns:a16="http://schemas.microsoft.com/office/drawing/2014/main" id="{28E08B9D-80AC-63A4-F02A-8F1E743E6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326" y="2411579"/>
            <a:ext cx="4160088" cy="2665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8" descr="b6-brown-rice-lg">
            <a:extLst>
              <a:ext uri="{FF2B5EF4-FFF2-40B4-BE49-F238E27FC236}">
                <a16:creationId xmlns="" xmlns:a16="http://schemas.microsoft.com/office/drawing/2014/main" id="{076AA91E-EC68-23A6-0CED-E6AF0584C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22" y="5332679"/>
            <a:ext cx="3975765" cy="3112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tăText 7">
            <a:extLst>
              <a:ext uri="{FF2B5EF4-FFF2-40B4-BE49-F238E27FC236}">
                <a16:creationId xmlns="" xmlns:a16="http://schemas.microsoft.com/office/drawing/2014/main" id="{8A40E813-B15D-B310-9DB3-BA7D81E879FD}"/>
              </a:ext>
            </a:extLst>
          </p:cNvPr>
          <p:cNvSpPr txBox="1"/>
          <p:nvPr/>
        </p:nvSpPr>
        <p:spPr>
          <a:xfrm>
            <a:off x="0" y="2382"/>
            <a:ext cx="18288000" cy="553998"/>
          </a:xfrm>
          <a:prstGeom prst="rect">
            <a:avLst/>
          </a:prstGeom>
          <a:solidFill>
            <a:srgbClr val="006600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o-RO" alt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ALIMENTAȚIA SĂNĂTOASĂ ȘI ACTIVIATEA FIZICĂ</a:t>
            </a:r>
          </a:p>
        </p:txBody>
      </p:sp>
    </p:spTree>
    <p:extLst>
      <p:ext uri="{BB962C8B-B14F-4D97-AF65-F5344CB8AC3E}">
        <p14:creationId xmlns:p14="http://schemas.microsoft.com/office/powerpoint/2010/main" val="90507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="" xmlns:a16="http://schemas.microsoft.com/office/drawing/2014/main" id="{7D973830-81C9-E36A-C896-C22395A24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358" y="818539"/>
            <a:ext cx="15773400" cy="1157069"/>
          </a:xfrm>
        </p:spPr>
        <p:txBody>
          <a:bodyPr>
            <a:normAutofit/>
          </a:bodyPr>
          <a:lstStyle/>
          <a:p>
            <a:pPr algn="ctr"/>
            <a:r>
              <a:rPr lang="fr-FR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LAPTE ȘI PRODUSE LACTATE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stituent conținut 2">
            <a:extLst>
              <a:ext uri="{FF2B5EF4-FFF2-40B4-BE49-F238E27FC236}">
                <a16:creationId xmlns="" xmlns:a16="http://schemas.microsoft.com/office/drawing/2014/main" id="{D18D16C1-AF3E-6020-B0FA-3FC1EB63C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15818" y="2193981"/>
            <a:ext cx="9060108" cy="710415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Laptele și produsele lactate (iaurt, chefir, </a:t>
            </a:r>
            <a:r>
              <a:rPr lang="ro-RO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sana</a:t>
            </a: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unt, smântână, brânză)</a:t>
            </a:r>
          </a:p>
          <a:p>
            <a:pPr lvl="1" algn="just">
              <a:buFont typeface="Wingdings" panose="05000000000000000000" pitchFamily="2" charset="2"/>
              <a:buChar char="v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sunt foarte bogate în calciu, </a:t>
            </a:r>
          </a:p>
          <a:p>
            <a:pPr lvl="1" algn="just">
              <a:buFont typeface="Wingdings" panose="05000000000000000000" pitchFamily="2" charset="2"/>
              <a:buChar char="v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 întăresc oasele și dinții,</a:t>
            </a:r>
          </a:p>
          <a:p>
            <a:pPr lvl="1" algn="just">
              <a:buFont typeface="Wingdings" panose="05000000000000000000" pitchFamily="2" charset="2"/>
              <a:buChar char="v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 fac mai rezistenți la boli,</a:t>
            </a:r>
          </a:p>
          <a:p>
            <a:pPr lvl="1" algn="just">
              <a:buFont typeface="Wingdings" panose="05000000000000000000" pitchFamily="2" charset="2"/>
              <a:buChar char="v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 ajută să creștem mari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o-RO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Consumă zilnic </a:t>
            </a:r>
            <a:r>
              <a:rPr lang="fr-FR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½ PORȚII DE LAPTE ȘI PRODUSE LACTATE. </a:t>
            </a:r>
            <a:endParaRPr lang="ro-RO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porție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standard este de 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exemplu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1 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cană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lapte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½ 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cană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brânză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vaci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semidegresată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40 mg 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brânză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procesată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cât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cutie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chibrituri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7" descr="milch-kaese">
            <a:extLst>
              <a:ext uri="{FF2B5EF4-FFF2-40B4-BE49-F238E27FC236}">
                <a16:creationId xmlns="" xmlns:a16="http://schemas.microsoft.com/office/drawing/2014/main" id="{88BEB521-F52A-14F9-5BDD-AAB479D25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52" y="2303166"/>
            <a:ext cx="3645188" cy="3442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" descr="yoghurt070806_228x292">
            <a:extLst>
              <a:ext uri="{FF2B5EF4-FFF2-40B4-BE49-F238E27FC236}">
                <a16:creationId xmlns="" xmlns:a16="http://schemas.microsoft.com/office/drawing/2014/main" id="{9E194CD1-6734-86B4-13D0-D7E264082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73" y="2303166"/>
            <a:ext cx="3315846" cy="3442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6" descr="cottage-cheese">
            <a:extLst>
              <a:ext uri="{FF2B5EF4-FFF2-40B4-BE49-F238E27FC236}">
                <a16:creationId xmlns="" xmlns:a16="http://schemas.microsoft.com/office/drawing/2014/main" id="{0B955FC8-CDF5-3D67-D8E6-35D9554CC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74" y="5855240"/>
            <a:ext cx="3315846" cy="3442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telemea">
            <a:extLst>
              <a:ext uri="{FF2B5EF4-FFF2-40B4-BE49-F238E27FC236}">
                <a16:creationId xmlns="" xmlns:a16="http://schemas.microsoft.com/office/drawing/2014/main" id="{2A65AF7B-483D-A84D-7F84-EE83D6253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51" y="5855241"/>
            <a:ext cx="3645186" cy="3442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tăText 4">
            <a:extLst>
              <a:ext uri="{FF2B5EF4-FFF2-40B4-BE49-F238E27FC236}">
                <a16:creationId xmlns="" xmlns:a16="http://schemas.microsoft.com/office/drawing/2014/main" id="{48890AED-2D23-0F1E-D672-D533CEDF0295}"/>
              </a:ext>
            </a:extLst>
          </p:cNvPr>
          <p:cNvSpPr txBox="1"/>
          <p:nvPr/>
        </p:nvSpPr>
        <p:spPr>
          <a:xfrm>
            <a:off x="0" y="2382"/>
            <a:ext cx="18288000" cy="553998"/>
          </a:xfrm>
          <a:prstGeom prst="rect">
            <a:avLst/>
          </a:prstGeom>
          <a:solidFill>
            <a:srgbClr val="006600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o-RO" alt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ALIMENTAȚIA SĂNĂTOASĂ ȘI ACTIVIATEA FIZICĂ</a:t>
            </a:r>
          </a:p>
        </p:txBody>
      </p:sp>
    </p:spTree>
    <p:extLst>
      <p:ext uri="{BB962C8B-B14F-4D97-AF65-F5344CB8AC3E}">
        <p14:creationId xmlns:p14="http://schemas.microsoft.com/office/powerpoint/2010/main" val="425250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="" xmlns:a16="http://schemas.microsoft.com/office/drawing/2014/main" id="{7D973830-81C9-E36A-C896-C22395A24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849275"/>
            <a:ext cx="15773400" cy="1279782"/>
          </a:xfrm>
        </p:spPr>
        <p:txBody>
          <a:bodyPr>
            <a:normAutofit/>
          </a:bodyPr>
          <a:lstStyle/>
          <a:p>
            <a:pPr algn="ctr"/>
            <a:r>
              <a:rPr lang="fr-FR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ALIMENTE </a:t>
            </a:r>
            <a:r>
              <a:rPr lang="ro-RO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 CONȚIN </a:t>
            </a:r>
            <a:r>
              <a:rPr lang="fr-FR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PROTEI</a:t>
            </a:r>
            <a:r>
              <a:rPr lang="ro-RO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fr-FR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stituent conținut 2">
            <a:extLst>
              <a:ext uri="{FF2B5EF4-FFF2-40B4-BE49-F238E27FC236}">
                <a16:creationId xmlns="" xmlns:a16="http://schemas.microsoft.com/office/drawing/2014/main" id="{D18D16C1-AF3E-6020-B0FA-3FC1EB63C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24463" y="3473865"/>
            <a:ext cx="9353370" cy="4696899"/>
          </a:xfrm>
        </p:spPr>
        <p:txBody>
          <a:bodyPr>
            <a:normAutofit/>
          </a:bodyPr>
          <a:lstStyle/>
          <a:p>
            <a:pPr algn="just"/>
            <a:r>
              <a:rPr lang="ro-RO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Consumă zilnic </a:t>
            </a:r>
            <a:r>
              <a:rPr lang="fr-FR" b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3-4 PORȚII DE ALIMENTE PROTEICE 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(120-150 g). </a:t>
            </a:r>
            <a:endParaRPr lang="ro-RO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lvl="1" indent="0" algn="just">
              <a:buNone/>
            </a:pP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porție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standard este de 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exemplu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1" algn="just">
              <a:buFont typeface="Wingdings" panose="05000000000000000000" pitchFamily="2" charset="2"/>
              <a:buChar char="v"/>
            </a:pPr>
            <a:r>
              <a:rPr lang="ro-RO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30 g carne 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slabă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pui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pește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gătite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lvl="1" algn="just">
              <a:buFont typeface="Wingdings" panose="05000000000000000000" pitchFamily="2" charset="2"/>
              <a:buChar char="v"/>
            </a:pPr>
            <a:r>
              <a:rPr lang="ro-RO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ou, </a:t>
            </a:r>
          </a:p>
          <a:p>
            <a:pPr lvl="1" algn="just">
              <a:buFont typeface="Wingdings" panose="05000000000000000000" pitchFamily="2" charset="2"/>
              <a:buChar char="v"/>
            </a:pPr>
            <a:r>
              <a:rPr lang="ro-RO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1/4 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cană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fasole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boabe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mazăre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linte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soia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lvl="1" algn="just">
              <a:buFont typeface="Wingdings" panose="05000000000000000000" pitchFamily="2" charset="2"/>
              <a:buChar char="v"/>
            </a:pPr>
            <a:r>
              <a:rPr lang="ro-RO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 g 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nuci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semințe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5" descr="Fischgericht-200">
            <a:extLst>
              <a:ext uri="{FF2B5EF4-FFF2-40B4-BE49-F238E27FC236}">
                <a16:creationId xmlns="" xmlns:a16="http://schemas.microsoft.com/office/drawing/2014/main" id="{FA7B5003-5E92-74B6-12B8-B8477897D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581" y="2548109"/>
            <a:ext cx="3274206" cy="327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1" descr="ico_17">
            <a:extLst>
              <a:ext uri="{FF2B5EF4-FFF2-40B4-BE49-F238E27FC236}">
                <a16:creationId xmlns="" xmlns:a16="http://schemas.microsoft.com/office/drawing/2014/main" id="{3B738AC6-17B1-38AC-C581-9F9646E07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581" y="6100484"/>
            <a:ext cx="3204845" cy="261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6" descr="22275382_1">
            <a:extLst>
              <a:ext uri="{FF2B5EF4-FFF2-40B4-BE49-F238E27FC236}">
                <a16:creationId xmlns="" xmlns:a16="http://schemas.microsoft.com/office/drawing/2014/main" id="{16B84739-F7DA-A548-A312-F1F7819D5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601" y="2548108"/>
            <a:ext cx="3595304" cy="3274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0" descr="walnusse">
            <a:extLst>
              <a:ext uri="{FF2B5EF4-FFF2-40B4-BE49-F238E27FC236}">
                <a16:creationId xmlns="" xmlns:a16="http://schemas.microsoft.com/office/drawing/2014/main" id="{89A5EDA2-AB3B-BC27-EA55-D7480AE78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601" y="6100484"/>
            <a:ext cx="3595304" cy="2646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tăText 6">
            <a:extLst>
              <a:ext uri="{FF2B5EF4-FFF2-40B4-BE49-F238E27FC236}">
                <a16:creationId xmlns="" xmlns:a16="http://schemas.microsoft.com/office/drawing/2014/main" id="{DFB7405D-1FAA-E7BA-6CA1-C831BFBBB20E}"/>
              </a:ext>
            </a:extLst>
          </p:cNvPr>
          <p:cNvSpPr txBox="1"/>
          <p:nvPr/>
        </p:nvSpPr>
        <p:spPr>
          <a:xfrm>
            <a:off x="0" y="2382"/>
            <a:ext cx="18288000" cy="553998"/>
          </a:xfrm>
          <a:prstGeom prst="rect">
            <a:avLst/>
          </a:prstGeom>
          <a:solidFill>
            <a:srgbClr val="006600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o-RO" alt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ALIMENTAȚIA SĂNĂTOASĂ ȘI ACTIVIATEA FIZICĂ</a:t>
            </a:r>
          </a:p>
        </p:txBody>
      </p:sp>
    </p:spTree>
    <p:extLst>
      <p:ext uri="{BB962C8B-B14F-4D97-AF65-F5344CB8AC3E}">
        <p14:creationId xmlns:p14="http://schemas.microsoft.com/office/powerpoint/2010/main" val="84316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="" xmlns:a16="http://schemas.microsoft.com/office/drawing/2014/main" id="{7D973830-81C9-E36A-C896-C22395A24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86003"/>
            <a:ext cx="15773400" cy="1125578"/>
          </a:xfrm>
        </p:spPr>
        <p:txBody>
          <a:bodyPr>
            <a:normAutofit/>
          </a:bodyPr>
          <a:lstStyle/>
          <a:p>
            <a:pPr algn="ctr"/>
            <a:r>
              <a:rPr lang="fr-FR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ALIMENTE </a:t>
            </a:r>
            <a:r>
              <a:rPr lang="ro-RO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 CONȚIN </a:t>
            </a:r>
            <a:r>
              <a:rPr lang="fr-FR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PROTEI</a:t>
            </a:r>
            <a:r>
              <a:rPr lang="ro-RO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fr-FR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stituent conținut 2">
            <a:extLst>
              <a:ext uri="{FF2B5EF4-FFF2-40B4-BE49-F238E27FC236}">
                <a16:creationId xmlns="" xmlns:a16="http://schemas.microsoft.com/office/drawing/2014/main" id="{D18D16C1-AF3E-6020-B0FA-3FC1EB63C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1033" y="2605723"/>
            <a:ext cx="9364991" cy="7375115"/>
          </a:xfrm>
        </p:spPr>
        <p:txBody>
          <a:bodyPr>
            <a:normAutofit/>
          </a:bodyPr>
          <a:lstStyle/>
          <a:p>
            <a:pPr algn="just"/>
            <a:r>
              <a:rPr lang="ro-RO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Mănâncă mai ales carne albă (pui, curcan, pește), mai rar carne roșie (porc, vită)</a:t>
            </a:r>
          </a:p>
          <a:p>
            <a:pPr algn="just"/>
            <a:r>
              <a:rPr lang="ro-RO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Carnea să fie gătită la cuptor, grătar sau fiartă, mai rar prăjită</a:t>
            </a:r>
          </a:p>
          <a:p>
            <a:pPr algn="just"/>
            <a:r>
              <a:rPr lang="ro-RO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Nucile, semințele, alunele sunt surse importante de proteine</a:t>
            </a:r>
          </a:p>
          <a:p>
            <a:pPr algn="just"/>
            <a:r>
              <a:rPr lang="ro-RO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Leguminoasele (fasole, mazăre, năut, soia, etc) sunt proteine vegetale</a:t>
            </a:r>
          </a:p>
          <a:p>
            <a:pPr algn="just"/>
            <a:r>
              <a:rPr lang="ro-RO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Ouăle conțin multe substanțe nutritive</a:t>
            </a:r>
          </a:p>
          <a:p>
            <a:pPr algn="just"/>
            <a:endParaRPr lang="ro-RO" altLang="en-US" b="1" dirty="0">
              <a:solidFill>
                <a:srgbClr val="EF2A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asetăText 6">
            <a:extLst>
              <a:ext uri="{FF2B5EF4-FFF2-40B4-BE49-F238E27FC236}">
                <a16:creationId xmlns="" xmlns:a16="http://schemas.microsoft.com/office/drawing/2014/main" id="{873A12C1-922E-8757-FB45-6E7DD11CA6E6}"/>
              </a:ext>
            </a:extLst>
          </p:cNvPr>
          <p:cNvSpPr txBox="1"/>
          <p:nvPr/>
        </p:nvSpPr>
        <p:spPr>
          <a:xfrm>
            <a:off x="5128527" y="6206405"/>
            <a:ext cx="9232419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700" dirty="0"/>
          </a:p>
          <a:p>
            <a:endParaRPr lang="en-US" sz="2700" dirty="0"/>
          </a:p>
          <a:p>
            <a:endParaRPr lang="en-US" sz="2700" dirty="0"/>
          </a:p>
        </p:txBody>
      </p:sp>
      <p:pic>
        <p:nvPicPr>
          <p:cNvPr id="3080" name="Picture 9" descr="050114_rfoster_mp_dt_food_eggs5">
            <a:extLst>
              <a:ext uri="{FF2B5EF4-FFF2-40B4-BE49-F238E27FC236}">
                <a16:creationId xmlns="" xmlns:a16="http://schemas.microsoft.com/office/drawing/2014/main" id="{EDB72193-D47B-548D-BBB6-89BD3CD85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231" y="7541207"/>
            <a:ext cx="2952444" cy="2745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9">
            <a:extLst>
              <a:ext uri="{FF2B5EF4-FFF2-40B4-BE49-F238E27FC236}">
                <a16:creationId xmlns="" xmlns:a16="http://schemas.microsoft.com/office/drawing/2014/main" id="{D90589C6-53FC-EF76-CE5E-33078F075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953884" y="3100806"/>
            <a:ext cx="27706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700"/>
          </a:p>
        </p:txBody>
      </p:sp>
      <p:sp>
        <p:nvSpPr>
          <p:cNvPr id="9" name="Rectangle 10">
            <a:extLst>
              <a:ext uri="{FF2B5EF4-FFF2-40B4-BE49-F238E27FC236}">
                <a16:creationId xmlns="" xmlns:a16="http://schemas.microsoft.com/office/drawing/2014/main" id="{704E43E8-A8AB-BCE6-FEB3-24CECFDADB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953884" y="3786606"/>
            <a:ext cx="27706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700"/>
          </a:p>
        </p:txBody>
      </p:sp>
      <p:pic>
        <p:nvPicPr>
          <p:cNvPr id="10" name="Picture 22" descr="1760">
            <a:extLst>
              <a:ext uri="{FF2B5EF4-FFF2-40B4-BE49-F238E27FC236}">
                <a16:creationId xmlns="" xmlns:a16="http://schemas.microsoft.com/office/drawing/2014/main" id="{4A4BDB3A-67CF-A56A-F294-A49E9E66CD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977" y="7506692"/>
            <a:ext cx="3334254" cy="2780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ine 11">
            <a:extLst>
              <a:ext uri="{FF2B5EF4-FFF2-40B4-BE49-F238E27FC236}">
                <a16:creationId xmlns="" xmlns:a16="http://schemas.microsoft.com/office/drawing/2014/main" id="{7F709F06-6D74-A40D-D9C0-773B2A999C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978" y="1729298"/>
            <a:ext cx="6244865" cy="5354411"/>
          </a:xfrm>
          <a:prstGeom prst="rect">
            <a:avLst/>
          </a:prstGeom>
        </p:spPr>
      </p:pic>
      <p:sp>
        <p:nvSpPr>
          <p:cNvPr id="4" name="CasetăText 3">
            <a:extLst>
              <a:ext uri="{FF2B5EF4-FFF2-40B4-BE49-F238E27FC236}">
                <a16:creationId xmlns="" xmlns:a16="http://schemas.microsoft.com/office/drawing/2014/main" id="{0535C8DB-0125-A2F6-2A7A-35A0DC1F51D3}"/>
              </a:ext>
            </a:extLst>
          </p:cNvPr>
          <p:cNvSpPr txBox="1"/>
          <p:nvPr/>
        </p:nvSpPr>
        <p:spPr>
          <a:xfrm>
            <a:off x="0" y="2382"/>
            <a:ext cx="18288000" cy="553998"/>
          </a:xfrm>
          <a:prstGeom prst="rect">
            <a:avLst/>
          </a:prstGeom>
          <a:solidFill>
            <a:srgbClr val="006600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o-RO" alt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ALIMENTAȚIA SĂNĂTOASĂ ȘI ACTIVIATEA FIZICĂ</a:t>
            </a:r>
          </a:p>
        </p:txBody>
      </p:sp>
    </p:spTree>
    <p:extLst>
      <p:ext uri="{BB962C8B-B14F-4D97-AF65-F5344CB8AC3E}">
        <p14:creationId xmlns:p14="http://schemas.microsoft.com/office/powerpoint/2010/main" val="393810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="" xmlns:a16="http://schemas.microsoft.com/office/drawing/2014/main" id="{7D973830-81C9-E36A-C896-C22395A24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6565" y="939156"/>
            <a:ext cx="3434870" cy="886143"/>
          </a:xfrm>
        </p:spPr>
        <p:txBody>
          <a:bodyPr>
            <a:noAutofit/>
          </a:bodyPr>
          <a:lstStyle/>
          <a:p>
            <a:r>
              <a:rPr lang="ro-RO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GRĂSIMI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stituent conținut 2">
            <a:extLst>
              <a:ext uri="{FF2B5EF4-FFF2-40B4-BE49-F238E27FC236}">
                <a16:creationId xmlns="" xmlns:a16="http://schemas.microsoft.com/office/drawing/2014/main" id="{D18D16C1-AF3E-6020-B0FA-3FC1EB63C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2313" y="2760707"/>
            <a:ext cx="10448814" cy="5761919"/>
          </a:xfrm>
        </p:spPr>
        <p:txBody>
          <a:bodyPr>
            <a:noAutofit/>
          </a:bodyPr>
          <a:lstStyle/>
          <a:p>
            <a:pPr marL="0" indent="0" algn="just">
              <a:lnSpc>
                <a:spcPct val="160000"/>
              </a:lnSpc>
              <a:buNone/>
            </a:pPr>
            <a:r>
              <a:rPr lang="en-US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Consum</a:t>
            </a:r>
            <a:r>
              <a:rPr lang="ro-RO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u="none" strike="noStrike" baseline="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grăsimi</a:t>
            </a:r>
            <a:r>
              <a:rPr lang="en-US" b="1" i="0" u="none" strike="noStrike" baseline="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u="none" strike="noStrike" baseline="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bune</a:t>
            </a:r>
            <a:r>
              <a:rPr lang="en-US" b="1" i="0" u="none" strike="noStrike" baseline="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pentru</a:t>
            </a:r>
            <a:r>
              <a:rPr lang="en-US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sănătate</a:t>
            </a: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60000"/>
              </a:lnSpc>
            </a:pPr>
            <a:r>
              <a:rPr lang="it-IT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Uleiurile conțin vitamine și grăsimi</a:t>
            </a:r>
            <a:r>
              <a:rPr lang="ro-RO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necesare creșterii </a:t>
            </a: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și funcționării </a:t>
            </a:r>
            <a:r>
              <a:rPr lang="ro-RO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organismului</a:t>
            </a:r>
            <a:r>
              <a:rPr lang="it-IT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60000"/>
              </a:lnSpc>
            </a:pPr>
            <a:r>
              <a:rPr lang="en-US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Grăsimi</a:t>
            </a:r>
            <a:r>
              <a:rPr lang="en-US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bune</a:t>
            </a:r>
            <a:r>
              <a:rPr lang="en-US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sunt </a:t>
            </a:r>
            <a:r>
              <a:rPr lang="en-US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US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NUCI, PEȘTE gras</a:t>
            </a:r>
            <a:r>
              <a:rPr lang="ro-RO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(somon, macrou, hering)</a:t>
            </a:r>
            <a:r>
              <a:rPr lang="en-US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AVOCADO </a:t>
            </a:r>
          </a:p>
        </p:txBody>
      </p:sp>
      <p:pic>
        <p:nvPicPr>
          <p:cNvPr id="5" name="Imagine 4">
            <a:extLst>
              <a:ext uri="{FF2B5EF4-FFF2-40B4-BE49-F238E27FC236}">
                <a16:creationId xmlns="" xmlns:a16="http://schemas.microsoft.com/office/drawing/2014/main" id="{448A0A38-4C7A-1151-751E-965B78EED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606" y="3203755"/>
            <a:ext cx="5722391" cy="4875827"/>
          </a:xfrm>
          <a:prstGeom prst="rect">
            <a:avLst/>
          </a:prstGeom>
        </p:spPr>
      </p:pic>
      <p:sp>
        <p:nvSpPr>
          <p:cNvPr id="4" name="CasetăText 3">
            <a:extLst>
              <a:ext uri="{FF2B5EF4-FFF2-40B4-BE49-F238E27FC236}">
                <a16:creationId xmlns="" xmlns:a16="http://schemas.microsoft.com/office/drawing/2014/main" id="{1BD886EA-1C96-0EAD-DED0-BB5762E7353C}"/>
              </a:ext>
            </a:extLst>
          </p:cNvPr>
          <p:cNvSpPr txBox="1"/>
          <p:nvPr/>
        </p:nvSpPr>
        <p:spPr>
          <a:xfrm>
            <a:off x="0" y="2382"/>
            <a:ext cx="18288000" cy="553998"/>
          </a:xfrm>
          <a:prstGeom prst="rect">
            <a:avLst/>
          </a:prstGeom>
          <a:solidFill>
            <a:srgbClr val="006600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o-RO" alt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ALIMENTAȚIA SĂNĂTOASĂ ȘI ACTIVIATEA FIZICĂ</a:t>
            </a:r>
          </a:p>
        </p:txBody>
      </p:sp>
    </p:spTree>
    <p:extLst>
      <p:ext uri="{BB962C8B-B14F-4D97-AF65-F5344CB8AC3E}">
        <p14:creationId xmlns:p14="http://schemas.microsoft.com/office/powerpoint/2010/main" val="156423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="" xmlns:a16="http://schemas.microsoft.com/office/drawing/2014/main" id="{7D973830-81C9-E36A-C896-C22395A24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9664" y="841456"/>
            <a:ext cx="3508673" cy="1256510"/>
          </a:xfrm>
        </p:spPr>
        <p:txBody>
          <a:bodyPr vert="horz" lIns="137160" tIns="68580" rIns="137160" bIns="68580" rtlCol="0" anchor="ctr">
            <a:noAutofit/>
          </a:bodyPr>
          <a:lstStyle/>
          <a:p>
            <a:r>
              <a:rPr lang="ro-RO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LICHIDE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stituent conținut 2">
            <a:extLst>
              <a:ext uri="{FF2B5EF4-FFF2-40B4-BE49-F238E27FC236}">
                <a16:creationId xmlns="" xmlns:a16="http://schemas.microsoft.com/office/drawing/2014/main" id="{D18D16C1-AF3E-6020-B0FA-3FC1EB63C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4768" y="2707444"/>
            <a:ext cx="9469496" cy="3219380"/>
          </a:xfrm>
        </p:spPr>
        <p:txBody>
          <a:bodyPr>
            <a:noAutofit/>
          </a:bodyPr>
          <a:lstStyle/>
          <a:p>
            <a:pPr algn="just"/>
            <a:r>
              <a:rPr lang="ro-RO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Bea apă – cel puțin </a:t>
            </a:r>
            <a:r>
              <a:rPr lang="fr-FR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4-5 </a:t>
            </a:r>
            <a:r>
              <a:rPr lang="fr-FR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căni</a:t>
            </a:r>
            <a:r>
              <a:rPr lang="fr-FR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o-RO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 zi.</a:t>
            </a:r>
          </a:p>
          <a:p>
            <a:pPr algn="just"/>
            <a:r>
              <a:rPr lang="ro-RO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Alege să bei ceai de plante, suc natural de fructe, dar nu foarte des</a:t>
            </a:r>
            <a:r>
              <a:rPr lang="ro-RO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(o cană/zi)</a:t>
            </a:r>
          </a:p>
          <a:p>
            <a:pPr algn="just"/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Evită sucurile cu adaus de zahăr.</a:t>
            </a:r>
          </a:p>
          <a:p>
            <a:pPr marL="0" indent="0" algn="just">
              <a:buNone/>
            </a:pPr>
            <a:endParaRPr lang="ro-R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defTabSz="1371600">
              <a:lnSpc>
                <a:spcPct val="90000"/>
              </a:lnSpc>
              <a:spcBef>
                <a:spcPts val="1500"/>
              </a:spcBef>
              <a:buNone/>
              <a:defRPr/>
            </a:pPr>
            <a:r>
              <a:rPr lang="ro-RO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DACĂ ÎȚI ESTE SETE, </a:t>
            </a:r>
            <a:endParaRPr lang="en-US" sz="4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defTabSz="1371600">
              <a:lnSpc>
                <a:spcPct val="90000"/>
              </a:lnSpc>
              <a:spcBef>
                <a:spcPts val="1500"/>
              </a:spcBef>
              <a:buNone/>
              <a:defRPr/>
            </a:pPr>
            <a:r>
              <a:rPr lang="ro-RO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 APĂ, NU SUC!</a:t>
            </a:r>
            <a:endParaRPr lang="en-US" sz="4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o-R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ine 3" descr="Ce se întâmplă cu apă lăsată în pahar peste noapte - mituri și adevăruri explicate de medici |  adevarul.ro">
            <a:extLst>
              <a:ext uri="{FF2B5EF4-FFF2-40B4-BE49-F238E27FC236}">
                <a16:creationId xmlns="" xmlns:a16="http://schemas.microsoft.com/office/drawing/2014/main" id="{496032C6-F420-7A32-3A16-F588549223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34" y="2635208"/>
            <a:ext cx="6830712" cy="3663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ine 4">
            <a:extLst>
              <a:ext uri="{FF2B5EF4-FFF2-40B4-BE49-F238E27FC236}">
                <a16:creationId xmlns="" xmlns:a16="http://schemas.microsoft.com/office/drawing/2014/main" id="{DBCC2E3B-B702-3FAF-94A9-001B02D31C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34" y="6679805"/>
            <a:ext cx="2478947" cy="3307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ine 5">
            <a:extLst>
              <a:ext uri="{FF2B5EF4-FFF2-40B4-BE49-F238E27FC236}">
                <a16:creationId xmlns="" xmlns:a16="http://schemas.microsoft.com/office/drawing/2014/main" id="{9802ADC1-B619-C009-5431-4B557590D0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879" y="6698981"/>
            <a:ext cx="4139967" cy="330764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asetăText 6">
            <a:extLst>
              <a:ext uri="{FF2B5EF4-FFF2-40B4-BE49-F238E27FC236}">
                <a16:creationId xmlns="" xmlns:a16="http://schemas.microsoft.com/office/drawing/2014/main" id="{8D259083-FD80-0629-9DAC-6A4AFD0EF2F7}"/>
              </a:ext>
            </a:extLst>
          </p:cNvPr>
          <p:cNvSpPr txBox="1"/>
          <p:nvPr/>
        </p:nvSpPr>
        <p:spPr>
          <a:xfrm>
            <a:off x="0" y="2382"/>
            <a:ext cx="18288000" cy="553998"/>
          </a:xfrm>
          <a:prstGeom prst="rect">
            <a:avLst/>
          </a:prstGeom>
          <a:solidFill>
            <a:srgbClr val="006600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o-RO" alt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ALIMENTAȚIA SĂNĂTOASĂ ȘI ACTIVIATEA FIZICĂ</a:t>
            </a:r>
          </a:p>
        </p:txBody>
      </p:sp>
    </p:spTree>
    <p:extLst>
      <p:ext uri="{BB962C8B-B14F-4D97-AF65-F5344CB8AC3E}">
        <p14:creationId xmlns:p14="http://schemas.microsoft.com/office/powerpoint/2010/main" val="358650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="" xmlns:a16="http://schemas.microsoft.com/office/drawing/2014/main" id="{7D973830-81C9-E36A-C896-C22395A24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733" y="4945933"/>
            <a:ext cx="5922996" cy="1122848"/>
          </a:xfrm>
        </p:spPr>
        <p:txBody>
          <a:bodyPr>
            <a:noAutofit/>
          </a:bodyPr>
          <a:lstStyle/>
          <a:p>
            <a:pPr marL="685800" indent="-685800">
              <a:buFont typeface="Wingdings" panose="05000000000000000000" pitchFamily="2" charset="2"/>
              <a:buChar char="v"/>
            </a:pPr>
            <a:r>
              <a:rPr lang="en-US" sz="2700" b="1" dirty="0">
                <a:solidFill>
                  <a:srgbClr val="0000CC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EVIT</a:t>
            </a:r>
            <a:r>
              <a:rPr lang="ro-RO" sz="2700" b="1" dirty="0">
                <a:solidFill>
                  <a:srgbClr val="0000CC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Ă</a:t>
            </a:r>
            <a:r>
              <a:rPr lang="ro-RO" sz="27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o-RO" sz="27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ZAHĂRUL</a:t>
            </a:r>
            <a:r>
              <a:rPr lang="ro-RO" sz="27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”</a:t>
            </a:r>
            <a:r>
              <a:rPr lang="ro-RO" sz="27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ASCUNS</a:t>
            </a:r>
            <a:r>
              <a:rPr lang="ro-RO" sz="27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” </a:t>
            </a:r>
            <a:r>
              <a:rPr lang="ro-RO" sz="27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ÎN BĂUTURILE RĂCORITOARE </a:t>
            </a:r>
            <a:r>
              <a:rPr lang="en-US" sz="27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Imagine 4">
            <a:extLst>
              <a:ext uri="{FF2B5EF4-FFF2-40B4-BE49-F238E27FC236}">
                <a16:creationId xmlns="" xmlns:a16="http://schemas.microsoft.com/office/drawing/2014/main" id="{F6CC5026-1A4E-97C2-7F1B-DC45904FC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35" y="564890"/>
            <a:ext cx="5922995" cy="4078544"/>
          </a:xfrm>
          <a:prstGeom prst="rect">
            <a:avLst/>
          </a:prstGeom>
        </p:spPr>
      </p:pic>
      <p:sp>
        <p:nvSpPr>
          <p:cNvPr id="3" name="CasetăText 2">
            <a:extLst>
              <a:ext uri="{FF2B5EF4-FFF2-40B4-BE49-F238E27FC236}">
                <a16:creationId xmlns="" xmlns:a16="http://schemas.microsoft.com/office/drawing/2014/main" id="{37108F23-697A-51AA-AF3A-A172B3A7BA87}"/>
              </a:ext>
            </a:extLst>
          </p:cNvPr>
          <p:cNvSpPr txBox="1"/>
          <p:nvPr/>
        </p:nvSpPr>
        <p:spPr>
          <a:xfrm>
            <a:off x="12198782" y="4643433"/>
            <a:ext cx="5803469" cy="1727847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marL="457200" indent="-457200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v"/>
              <a:defRPr sz="2000" i="0" u="none" strike="noStrike" baseline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 sz="2700" b="1" dirty="0">
                <a:solidFill>
                  <a:srgbClr val="0000CC"/>
                </a:solidFill>
              </a:rPr>
              <a:t>EVIT</a:t>
            </a:r>
            <a:r>
              <a:rPr lang="ro-RO" sz="2700" b="1" dirty="0">
                <a:solidFill>
                  <a:srgbClr val="0000CC"/>
                </a:solidFill>
              </a:rPr>
              <a:t>Ă</a:t>
            </a:r>
            <a:r>
              <a:rPr lang="en-US" sz="2700" dirty="0"/>
              <a:t> </a:t>
            </a:r>
            <a:r>
              <a:rPr lang="en-US" sz="2700" b="1" dirty="0">
                <a:solidFill>
                  <a:srgbClr val="C00000"/>
                </a:solidFill>
              </a:rPr>
              <a:t>GRĂSIMILE</a:t>
            </a:r>
            <a:r>
              <a:rPr lang="en-US" sz="2700" dirty="0">
                <a:solidFill>
                  <a:srgbClr val="C00000"/>
                </a:solidFill>
              </a:rPr>
              <a:t> "</a:t>
            </a:r>
            <a:r>
              <a:rPr lang="en-US" sz="2700" b="1" dirty="0">
                <a:solidFill>
                  <a:srgbClr val="C00000"/>
                </a:solidFill>
              </a:rPr>
              <a:t>ASCUNSE</a:t>
            </a:r>
            <a:r>
              <a:rPr lang="en-US" sz="2700" dirty="0">
                <a:solidFill>
                  <a:srgbClr val="C00000"/>
                </a:solidFill>
              </a:rPr>
              <a:t>" </a:t>
            </a:r>
            <a:r>
              <a:rPr lang="ro-RO" sz="2700" dirty="0"/>
              <a:t>Î</a:t>
            </a:r>
            <a:r>
              <a:rPr lang="en-US" sz="2700" dirty="0"/>
              <a:t>N MEZELURI, DULCIURI, FAST FOOD ȘI SEMIPREPARATE. </a:t>
            </a:r>
            <a:endParaRPr lang="ro-RO" sz="2700" dirty="0"/>
          </a:p>
        </p:txBody>
      </p:sp>
      <p:pic>
        <p:nvPicPr>
          <p:cNvPr id="6" name="Imagine 5">
            <a:extLst>
              <a:ext uri="{FF2B5EF4-FFF2-40B4-BE49-F238E27FC236}">
                <a16:creationId xmlns="" xmlns:a16="http://schemas.microsoft.com/office/drawing/2014/main" id="{D2D601E2-A8B0-B059-70BA-7BF2D2434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6726" y="564890"/>
            <a:ext cx="6365525" cy="3938463"/>
          </a:xfrm>
          <a:prstGeom prst="rect">
            <a:avLst/>
          </a:prstGeom>
        </p:spPr>
      </p:pic>
      <p:sp>
        <p:nvSpPr>
          <p:cNvPr id="8" name="CasetăText 7">
            <a:extLst>
              <a:ext uri="{FF2B5EF4-FFF2-40B4-BE49-F238E27FC236}">
                <a16:creationId xmlns="" xmlns:a16="http://schemas.microsoft.com/office/drawing/2014/main" id="{B898637A-9D33-04DE-D17B-FAD38A68C736}"/>
              </a:ext>
            </a:extLst>
          </p:cNvPr>
          <p:cNvSpPr txBox="1"/>
          <p:nvPr/>
        </p:nvSpPr>
        <p:spPr>
          <a:xfrm>
            <a:off x="12198782" y="8726927"/>
            <a:ext cx="662027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v"/>
            </a:pPr>
            <a:r>
              <a:rPr lang="en-US" sz="2700" b="1" dirty="0">
                <a:solidFill>
                  <a:srgbClr val="0000CC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EVIT</a:t>
            </a:r>
            <a:r>
              <a:rPr lang="ro-RO" sz="2700" b="1" dirty="0">
                <a:solidFill>
                  <a:srgbClr val="0000CC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Ă </a:t>
            </a:r>
            <a:r>
              <a:rPr lang="ro-RO" sz="27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CONSUMUL DE ALIMENTE CU </a:t>
            </a:r>
            <a:r>
              <a:rPr lang="ro-RO" sz="27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CONȚINUT CRESCUT DE SARE</a:t>
            </a:r>
          </a:p>
        </p:txBody>
      </p:sp>
      <p:sp>
        <p:nvSpPr>
          <p:cNvPr id="4" name="CasetăText 3">
            <a:extLst>
              <a:ext uri="{FF2B5EF4-FFF2-40B4-BE49-F238E27FC236}">
                <a16:creationId xmlns="" xmlns:a16="http://schemas.microsoft.com/office/drawing/2014/main" id="{0781EC7C-2DA2-1F3F-DAD6-AD83418BE665}"/>
              </a:ext>
            </a:extLst>
          </p:cNvPr>
          <p:cNvSpPr txBox="1"/>
          <p:nvPr/>
        </p:nvSpPr>
        <p:spPr>
          <a:xfrm>
            <a:off x="0" y="2382"/>
            <a:ext cx="18288000" cy="553998"/>
          </a:xfrm>
          <a:prstGeom prst="rect">
            <a:avLst/>
          </a:prstGeom>
          <a:solidFill>
            <a:srgbClr val="006600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o-RO" alt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ALIMENTAȚIA SĂNĂTOASĂ ȘI ACTIVIATEA FIZICĂ</a:t>
            </a:r>
          </a:p>
        </p:txBody>
      </p:sp>
      <p:pic>
        <p:nvPicPr>
          <p:cNvPr id="9" name="I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729" y="4945932"/>
            <a:ext cx="5413106" cy="534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86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31" y="-14316"/>
            <a:ext cx="1148219" cy="10318571"/>
            <a:chOff x="0" y="0"/>
            <a:chExt cx="1530958" cy="13758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30985" cy="13758038"/>
            </a:xfrm>
            <a:custGeom>
              <a:avLst/>
              <a:gdLst/>
              <a:ahLst/>
              <a:cxnLst/>
              <a:rect l="l" t="t" r="r" b="b"/>
              <a:pathLst>
                <a:path w="1530985" h="13758038">
                  <a:moveTo>
                    <a:pt x="0" y="0"/>
                  </a:moveTo>
                  <a:lnTo>
                    <a:pt x="1530985" y="0"/>
                  </a:lnTo>
                  <a:lnTo>
                    <a:pt x="1530985" y="13758038"/>
                  </a:lnTo>
                  <a:lnTo>
                    <a:pt x="0" y="13758038"/>
                  </a:lnTo>
                  <a:close/>
                </a:path>
              </a:pathLst>
            </a:custGeom>
            <a:solidFill>
              <a:srgbClr val="EFEFEF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758726" y="664730"/>
            <a:ext cx="773042" cy="1122018"/>
          </a:xfrm>
          <a:custGeom>
            <a:avLst/>
            <a:gdLst/>
            <a:ahLst/>
            <a:cxnLst/>
            <a:rect l="l" t="t" r="r" b="b"/>
            <a:pathLst>
              <a:path w="773042" h="1122018">
                <a:moveTo>
                  <a:pt x="0" y="0"/>
                </a:moveTo>
                <a:lnTo>
                  <a:pt x="773042" y="0"/>
                </a:lnTo>
                <a:lnTo>
                  <a:pt x="773042" y="1122018"/>
                </a:lnTo>
                <a:lnTo>
                  <a:pt x="0" y="11220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 rot="-5400000">
            <a:off x="17065294" y="8757372"/>
            <a:ext cx="1040067" cy="386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40"/>
              </a:lnSpc>
            </a:pPr>
            <a:r>
              <a:rPr lang="en-US" sz="1950" b="1" spc="0">
                <a:solidFill>
                  <a:srgbClr val="EFEFE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insp.gov.ro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0" y="9550121"/>
            <a:ext cx="1145788" cy="549125"/>
            <a:chOff x="0" y="0"/>
            <a:chExt cx="1527717" cy="73216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27717" cy="732166"/>
            </a:xfrm>
            <a:custGeom>
              <a:avLst/>
              <a:gdLst/>
              <a:ahLst/>
              <a:cxnLst/>
              <a:rect l="l" t="t" r="r" b="b"/>
              <a:pathLst>
                <a:path w="1527717" h="732166">
                  <a:moveTo>
                    <a:pt x="0" y="0"/>
                  </a:moveTo>
                  <a:lnTo>
                    <a:pt x="1527717" y="0"/>
                  </a:lnTo>
                  <a:lnTo>
                    <a:pt x="1527717" y="732166"/>
                  </a:lnTo>
                  <a:lnTo>
                    <a:pt x="0" y="73216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527717" cy="77979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611"/>
                </a:lnSpc>
              </a:pPr>
              <a:r>
                <a:rPr lang="en-US" sz="2175" spc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2</a:t>
              </a:r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791340" y="-154770"/>
            <a:ext cx="10639996" cy="1331620"/>
            <a:chOff x="0" y="0"/>
            <a:chExt cx="14186662" cy="177549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186663" cy="1775460"/>
            </a:xfrm>
            <a:custGeom>
              <a:avLst/>
              <a:gdLst/>
              <a:ahLst/>
              <a:cxnLst/>
              <a:rect l="l" t="t" r="r" b="b"/>
              <a:pathLst>
                <a:path w="14186663" h="1775460">
                  <a:moveTo>
                    <a:pt x="0" y="0"/>
                  </a:moveTo>
                  <a:lnTo>
                    <a:pt x="14186663" y="0"/>
                  </a:lnTo>
                  <a:lnTo>
                    <a:pt x="14186663" y="1775460"/>
                  </a:lnTo>
                  <a:lnTo>
                    <a:pt x="0" y="1775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7" r="-17" b="-1"/>
              </a:stretch>
            </a:blip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746198" y="1028700"/>
            <a:ext cx="16541802" cy="9193851"/>
            <a:chOff x="0" y="0"/>
            <a:chExt cx="22055736" cy="1225846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055710" cy="12258421"/>
            </a:xfrm>
            <a:custGeom>
              <a:avLst/>
              <a:gdLst/>
              <a:ahLst/>
              <a:cxnLst/>
              <a:rect l="l" t="t" r="r" b="b"/>
              <a:pathLst>
                <a:path w="22055710" h="12258421">
                  <a:moveTo>
                    <a:pt x="0" y="0"/>
                  </a:moveTo>
                  <a:lnTo>
                    <a:pt x="22055710" y="0"/>
                  </a:lnTo>
                  <a:lnTo>
                    <a:pt x="22055710" y="12258421"/>
                  </a:lnTo>
                  <a:lnTo>
                    <a:pt x="0" y="122584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4652995" y="1649862"/>
            <a:ext cx="11220359" cy="5733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89"/>
              </a:lnSpc>
            </a:pPr>
            <a:r>
              <a:rPr lang="en-US" sz="3651" b="1" spc="62">
                <a:solidFill>
                  <a:srgbClr val="C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Din acest material veți afla:</a:t>
            </a:r>
          </a:p>
          <a:p>
            <a:pPr algn="l">
              <a:lnSpc>
                <a:spcPts val="4089"/>
              </a:lnSpc>
            </a:pPr>
            <a:endParaRPr lang="en-US" sz="3651" b="1" spc="62">
              <a:solidFill>
                <a:srgbClr val="C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330541" lvl="1" indent="-165271" algn="just">
              <a:lnSpc>
                <a:spcPts val="4089"/>
              </a:lnSpc>
              <a:buFont typeface="Arial"/>
              <a:buChar char="•"/>
            </a:pPr>
            <a:r>
              <a:rPr lang="en-US" sz="3651" b="1" spc="62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De ce este important să adoptați o dietă sănătoasă în familia dumneavoastră – atât pentru părinți, cât și pentru copii </a:t>
            </a:r>
            <a:r>
              <a:rPr lang="en-US" sz="3651" b="1" spc="62">
                <a:solidFill>
                  <a:srgbClr val="00B05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√</a:t>
            </a:r>
          </a:p>
          <a:p>
            <a:pPr marL="330541" lvl="1" indent="-165271" algn="just">
              <a:lnSpc>
                <a:spcPts val="4089"/>
              </a:lnSpc>
              <a:buFont typeface="Arial"/>
              <a:buChar char="•"/>
            </a:pPr>
            <a:r>
              <a:rPr lang="en-US" sz="3651" b="1" spc="62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Cum să faceți alegeri alimentare sănătoase în familie</a:t>
            </a:r>
            <a:r>
              <a:rPr lang="en-US" sz="3651" b="1" spc="62">
                <a:solidFill>
                  <a:srgbClr val="00B05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√</a:t>
            </a:r>
          </a:p>
          <a:p>
            <a:pPr marL="330541" lvl="1" indent="-165271" algn="just">
              <a:lnSpc>
                <a:spcPts val="4089"/>
              </a:lnSpc>
              <a:buFont typeface="Arial"/>
              <a:buChar char="•"/>
            </a:pPr>
            <a:r>
              <a:rPr lang="en-US" sz="3651" b="1" spc="62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Cum să încurajați o atitudine pozitivă față de alimentația sănătoasă</a:t>
            </a:r>
            <a:r>
              <a:rPr lang="en-US" sz="3651" b="1" spc="62">
                <a:solidFill>
                  <a:srgbClr val="00B05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√</a:t>
            </a:r>
          </a:p>
          <a:p>
            <a:pPr marL="330541" lvl="1" indent="-165271" algn="just">
              <a:lnSpc>
                <a:spcPts val="4089"/>
              </a:lnSpc>
              <a:buFont typeface="Arial"/>
              <a:buChar char="•"/>
            </a:pPr>
            <a:r>
              <a:rPr lang="en-US" sz="3651" b="1" spc="62">
                <a:solidFill>
                  <a:srgbClr val="00206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Noțiuni legate de promovarea activității fizice în rândul copiilor</a:t>
            </a:r>
            <a:r>
              <a:rPr lang="en-US" sz="3651" b="1" spc="62">
                <a:solidFill>
                  <a:srgbClr val="00B05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√</a:t>
            </a:r>
          </a:p>
          <a:p>
            <a:pPr marL="330541" lvl="1" indent="-165271" algn="l">
              <a:lnSpc>
                <a:spcPts val="4089"/>
              </a:lnSpc>
            </a:pPr>
            <a:endParaRPr lang="en-US" sz="3651" b="1" spc="62">
              <a:solidFill>
                <a:srgbClr val="00B05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791340" y="6833526"/>
            <a:ext cx="3587046" cy="3588187"/>
            <a:chOff x="0" y="0"/>
            <a:chExt cx="5658170" cy="5659971"/>
          </a:xfrm>
        </p:grpSpPr>
        <p:sp>
          <p:nvSpPr>
            <p:cNvPr id="15" name="Freeform 15" descr="D:\User_Profile\Desktop\image.png"/>
            <p:cNvSpPr/>
            <p:nvPr/>
          </p:nvSpPr>
          <p:spPr>
            <a:xfrm>
              <a:off x="0" y="0"/>
              <a:ext cx="5658231" cy="5660009"/>
            </a:xfrm>
            <a:custGeom>
              <a:avLst/>
              <a:gdLst/>
              <a:ahLst/>
              <a:cxnLst/>
              <a:rect l="l" t="t" r="r" b="b"/>
              <a:pathLst>
                <a:path w="5658231" h="5660009">
                  <a:moveTo>
                    <a:pt x="0" y="0"/>
                  </a:moveTo>
                  <a:lnTo>
                    <a:pt x="5658231" y="0"/>
                  </a:lnTo>
                  <a:lnTo>
                    <a:pt x="5658231" y="5660009"/>
                  </a:lnTo>
                  <a:lnTo>
                    <a:pt x="0" y="5660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5" r="-14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31" y="-14316"/>
            <a:ext cx="1148219" cy="10318571"/>
            <a:chOff x="0" y="0"/>
            <a:chExt cx="1530958" cy="13758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30985" cy="13758038"/>
            </a:xfrm>
            <a:custGeom>
              <a:avLst/>
              <a:gdLst/>
              <a:ahLst/>
              <a:cxnLst/>
              <a:rect l="l" t="t" r="r" b="b"/>
              <a:pathLst>
                <a:path w="1530985" h="13758038">
                  <a:moveTo>
                    <a:pt x="0" y="0"/>
                  </a:moveTo>
                  <a:lnTo>
                    <a:pt x="1530985" y="0"/>
                  </a:lnTo>
                  <a:lnTo>
                    <a:pt x="1530985" y="13758038"/>
                  </a:lnTo>
                  <a:lnTo>
                    <a:pt x="0" y="13758038"/>
                  </a:lnTo>
                  <a:close/>
                </a:path>
              </a:pathLst>
            </a:custGeom>
            <a:solidFill>
              <a:srgbClr val="EFEFEF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758726" y="664730"/>
            <a:ext cx="773042" cy="1122018"/>
          </a:xfrm>
          <a:custGeom>
            <a:avLst/>
            <a:gdLst/>
            <a:ahLst/>
            <a:cxnLst/>
            <a:rect l="l" t="t" r="r" b="b"/>
            <a:pathLst>
              <a:path w="773042" h="1122018">
                <a:moveTo>
                  <a:pt x="0" y="0"/>
                </a:moveTo>
                <a:lnTo>
                  <a:pt x="773042" y="0"/>
                </a:lnTo>
                <a:lnTo>
                  <a:pt x="773042" y="1122018"/>
                </a:lnTo>
                <a:lnTo>
                  <a:pt x="0" y="11220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 rot="-5400000">
            <a:off x="17065294" y="8757372"/>
            <a:ext cx="1040067" cy="386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40"/>
              </a:lnSpc>
            </a:pPr>
            <a:r>
              <a:rPr lang="en-US" sz="1950" b="1" spc="0">
                <a:solidFill>
                  <a:srgbClr val="EFEFE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insp.gov.ro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176689" y="787575"/>
            <a:ext cx="9371910" cy="819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1"/>
              </a:lnSpc>
            </a:pPr>
            <a:r>
              <a:rPr lang="en-US" sz="5001" b="1" spc="0">
                <a:solidFill>
                  <a:srgbClr val="00B05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2. Promovarea activității fizice </a:t>
            </a: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159023" y="1889118"/>
            <a:ext cx="17027721" cy="8415137"/>
            <a:chOff x="0" y="0"/>
            <a:chExt cx="22703629" cy="1122018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703662" cy="11220196"/>
            </a:xfrm>
            <a:custGeom>
              <a:avLst/>
              <a:gdLst/>
              <a:ahLst/>
              <a:cxnLst/>
              <a:rect l="l" t="t" r="r" b="b"/>
              <a:pathLst>
                <a:path w="22703662" h="11220196">
                  <a:moveTo>
                    <a:pt x="0" y="0"/>
                  </a:moveTo>
                  <a:lnTo>
                    <a:pt x="22703662" y="0"/>
                  </a:lnTo>
                  <a:lnTo>
                    <a:pt x="22703662" y="11220196"/>
                  </a:lnTo>
                  <a:lnTo>
                    <a:pt x="0" y="11220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0208" r="-10207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4938446" y="2108179"/>
            <a:ext cx="12501275" cy="6075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13"/>
              </a:lnSpc>
            </a:pPr>
            <a:r>
              <a:rPr lang="en-US" sz="2800" b="1" spc="0">
                <a:solidFill>
                  <a:srgbClr val="005B4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Organizația Mondială a Sănătății recomandă pentru categoria de vârstă 5-17 ani:</a:t>
            </a:r>
          </a:p>
          <a:p>
            <a:pPr algn="ctr">
              <a:lnSpc>
                <a:spcPts val="1633"/>
              </a:lnSpc>
            </a:pPr>
            <a:endParaRPr lang="en-US" sz="2800" b="1" spc="0">
              <a:solidFill>
                <a:srgbClr val="005B4E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just">
              <a:lnSpc>
                <a:spcPts val="5101"/>
              </a:lnSpc>
            </a:pPr>
            <a:r>
              <a:rPr lang="en-US" sz="2500" b="1" spc="0">
                <a:solidFill>
                  <a:srgbClr val="00B05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Cel puțin </a:t>
            </a:r>
            <a:r>
              <a:rPr lang="en-US" sz="2500" b="1" spc="0">
                <a:solidFill>
                  <a:srgbClr val="005B4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60 DE MINUTE</a:t>
            </a:r>
            <a:r>
              <a:rPr lang="en-US" sz="2500" b="1" spc="0">
                <a:solidFill>
                  <a:srgbClr val="00B05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pe zi activități aerobe de intensitate moderată până la viguroasă, de exemplu plimbat câinele, mers pe jos în ritm rapid, grădinărit, deplasare cu rolele, cu bicicleta, badminton.</a:t>
            </a:r>
          </a:p>
          <a:p>
            <a:pPr algn="just">
              <a:lnSpc>
                <a:spcPts val="5101"/>
              </a:lnSpc>
            </a:pPr>
            <a:r>
              <a:rPr lang="en-US" sz="2500" b="1" spc="0">
                <a:solidFill>
                  <a:srgbClr val="00B05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Și</a:t>
            </a:r>
          </a:p>
          <a:p>
            <a:pPr algn="just">
              <a:lnSpc>
                <a:spcPts val="5101"/>
              </a:lnSpc>
            </a:pPr>
            <a:r>
              <a:rPr lang="en-US" sz="2500" b="1" spc="0">
                <a:solidFill>
                  <a:srgbClr val="00B05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activitate fizică viguroasă, precum și de întărire a mușchilor și oaselor - cel puțin </a:t>
            </a:r>
            <a:r>
              <a:rPr lang="en-US" sz="2500" b="1" spc="0">
                <a:solidFill>
                  <a:srgbClr val="005B4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3 ZILE PE SĂPTĂMÂNĂ</a:t>
            </a:r>
            <a:r>
              <a:rPr lang="en-US" sz="2500" b="1" spc="0">
                <a:solidFill>
                  <a:srgbClr val="00B05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(de ex. alergat, urcatul unui deal, ciclism, aerobic, înot, practicarea sporturilor (volei, fotbal etc.), utilizarea echipamentelor de exerciții fizice.</a:t>
            </a:r>
          </a:p>
          <a:p>
            <a:pPr algn="just">
              <a:lnSpc>
                <a:spcPts val="2593"/>
              </a:lnSpc>
            </a:pPr>
            <a:endParaRPr lang="en-US" sz="2500" b="1" spc="0">
              <a:solidFill>
                <a:srgbClr val="00B05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3241"/>
              </a:lnSpc>
            </a:pPr>
            <a:endParaRPr lang="en-US" sz="2500" b="1" spc="0">
              <a:solidFill>
                <a:srgbClr val="00B05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3241"/>
              </a:lnSpc>
            </a:pPr>
            <a:r>
              <a:rPr lang="en-US" sz="3001" b="1" spc="0">
                <a:solidFill>
                  <a:srgbClr val="13113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Lipsa activității fizice crește riscul de obezitate și diabet de tip 2.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3235" y="9485738"/>
            <a:ext cx="1145788" cy="549125"/>
            <a:chOff x="0" y="0"/>
            <a:chExt cx="1527717" cy="73216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27717" cy="732166"/>
            </a:xfrm>
            <a:custGeom>
              <a:avLst/>
              <a:gdLst/>
              <a:ahLst/>
              <a:cxnLst/>
              <a:rect l="l" t="t" r="r" b="b"/>
              <a:pathLst>
                <a:path w="1527717" h="732166">
                  <a:moveTo>
                    <a:pt x="0" y="0"/>
                  </a:moveTo>
                  <a:lnTo>
                    <a:pt x="1527717" y="0"/>
                  </a:lnTo>
                  <a:lnTo>
                    <a:pt x="1527717" y="732166"/>
                  </a:lnTo>
                  <a:lnTo>
                    <a:pt x="0" y="73216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1527717" cy="77979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611"/>
                </a:lnSpc>
              </a:pPr>
              <a:r>
                <a:rPr lang="en-US" sz="2175" spc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7</a:t>
              </a:r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159023" y="1973661"/>
            <a:ext cx="3658849" cy="3659119"/>
            <a:chOff x="0" y="0"/>
            <a:chExt cx="4878466" cy="487882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878451" cy="4878832"/>
            </a:xfrm>
            <a:custGeom>
              <a:avLst/>
              <a:gdLst/>
              <a:ahLst/>
              <a:cxnLst/>
              <a:rect l="l" t="t" r="r" b="b"/>
              <a:pathLst>
                <a:path w="4878451" h="4878832">
                  <a:moveTo>
                    <a:pt x="0" y="0"/>
                  </a:moveTo>
                  <a:lnTo>
                    <a:pt x="4878451" y="0"/>
                  </a:lnTo>
                  <a:lnTo>
                    <a:pt x="4878451" y="4878832"/>
                  </a:lnTo>
                  <a:lnTo>
                    <a:pt x="0" y="48788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3" r="-3"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1531768" y="6666871"/>
            <a:ext cx="3637384" cy="3637384"/>
            <a:chOff x="0" y="0"/>
            <a:chExt cx="812800" cy="812800"/>
          </a:xfrm>
        </p:grpSpPr>
        <p:sp>
          <p:nvSpPr>
            <p:cNvPr id="16" name="Freeform 16" descr="D:\User_Profile\Desktop\image parinti drumetie.png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6"/>
              <a:stretch>
                <a:fillRect l="-5888" r="-5888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31" y="-14316"/>
            <a:ext cx="1148219" cy="10318571"/>
            <a:chOff x="0" y="0"/>
            <a:chExt cx="1530958" cy="13758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30985" cy="13758038"/>
            </a:xfrm>
            <a:custGeom>
              <a:avLst/>
              <a:gdLst/>
              <a:ahLst/>
              <a:cxnLst/>
              <a:rect l="l" t="t" r="r" b="b"/>
              <a:pathLst>
                <a:path w="1530985" h="13758038">
                  <a:moveTo>
                    <a:pt x="0" y="0"/>
                  </a:moveTo>
                  <a:lnTo>
                    <a:pt x="1530985" y="0"/>
                  </a:lnTo>
                  <a:lnTo>
                    <a:pt x="1530985" y="13758038"/>
                  </a:lnTo>
                  <a:lnTo>
                    <a:pt x="0" y="13758038"/>
                  </a:lnTo>
                  <a:close/>
                </a:path>
              </a:pathLst>
            </a:custGeom>
            <a:solidFill>
              <a:srgbClr val="EFEFEF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758726" y="664730"/>
            <a:ext cx="773042" cy="1122018"/>
          </a:xfrm>
          <a:custGeom>
            <a:avLst/>
            <a:gdLst/>
            <a:ahLst/>
            <a:cxnLst/>
            <a:rect l="l" t="t" r="r" b="b"/>
            <a:pathLst>
              <a:path w="773042" h="1122018">
                <a:moveTo>
                  <a:pt x="0" y="0"/>
                </a:moveTo>
                <a:lnTo>
                  <a:pt x="773042" y="0"/>
                </a:lnTo>
                <a:lnTo>
                  <a:pt x="773042" y="1122018"/>
                </a:lnTo>
                <a:lnTo>
                  <a:pt x="0" y="11220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 rot="-5400000">
            <a:off x="17065294" y="8757372"/>
            <a:ext cx="1040067" cy="386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40"/>
              </a:lnSpc>
            </a:pPr>
            <a:r>
              <a:rPr lang="en-US" sz="1950" b="1" spc="0">
                <a:solidFill>
                  <a:srgbClr val="EFEFE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insp.gov.ro</a:t>
            </a: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123099" y="2222698"/>
            <a:ext cx="17030423" cy="8223092"/>
            <a:chOff x="0" y="0"/>
            <a:chExt cx="22707230" cy="1096412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707219" cy="10964164"/>
            </a:xfrm>
            <a:custGeom>
              <a:avLst/>
              <a:gdLst/>
              <a:ahLst/>
              <a:cxnLst/>
              <a:rect l="l" t="t" r="r" b="b"/>
              <a:pathLst>
                <a:path w="22707219" h="10964164">
                  <a:moveTo>
                    <a:pt x="0" y="0"/>
                  </a:moveTo>
                  <a:lnTo>
                    <a:pt x="22707219" y="0"/>
                  </a:lnTo>
                  <a:lnTo>
                    <a:pt x="22707219" y="10964164"/>
                  </a:lnTo>
                  <a:lnTo>
                    <a:pt x="0" y="109641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8824" r="-8824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2884743" y="2566195"/>
            <a:ext cx="13076329" cy="2412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18"/>
              </a:lnSpc>
            </a:pPr>
            <a:r>
              <a:rPr lang="en-US" sz="4051" b="1" spc="44">
                <a:solidFill>
                  <a:srgbClr val="7030A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Încurajați copiii să facă zilnic mișcare, cel puțin o oră.</a:t>
            </a:r>
          </a:p>
          <a:p>
            <a:pPr algn="just">
              <a:lnSpc>
                <a:spcPts val="4618"/>
              </a:lnSpc>
            </a:pPr>
            <a:endParaRPr lang="en-US" sz="4051" b="1" spc="44">
              <a:solidFill>
                <a:srgbClr val="7030A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366761" lvl="1" indent="-183380" algn="just">
              <a:lnSpc>
                <a:spcPts val="4618"/>
              </a:lnSpc>
              <a:buFont typeface="Arial"/>
              <a:buChar char="•"/>
            </a:pPr>
            <a:r>
              <a:rPr lang="en-US" sz="4051" b="1" spc="44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Intensitatea și durata exercițiilor variază de la o persoană la alta, în funcție de condițiile medicale preexistente.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0" y="9550121"/>
            <a:ext cx="1145788" cy="754968"/>
            <a:chOff x="0" y="0"/>
            <a:chExt cx="1527717" cy="100662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27717" cy="1006624"/>
            </a:xfrm>
            <a:custGeom>
              <a:avLst/>
              <a:gdLst/>
              <a:ahLst/>
              <a:cxnLst/>
              <a:rect l="l" t="t" r="r" b="b"/>
              <a:pathLst>
                <a:path w="1527717" h="1006624">
                  <a:moveTo>
                    <a:pt x="0" y="0"/>
                  </a:moveTo>
                  <a:lnTo>
                    <a:pt x="1527717" y="0"/>
                  </a:lnTo>
                  <a:lnTo>
                    <a:pt x="1527717" y="1006624"/>
                  </a:lnTo>
                  <a:lnTo>
                    <a:pt x="0" y="100662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1527717" cy="105424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611"/>
                </a:lnSpc>
              </a:pPr>
              <a:r>
                <a:rPr lang="en-US" sz="2175" spc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8</a:t>
              </a:r>
            </a:p>
            <a:p>
              <a:pPr algn="ctr">
                <a:lnSpc>
                  <a:spcPts val="2611"/>
                </a:lnSpc>
              </a:pPr>
              <a:endParaRPr lang="en-US" sz="2175" spc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endParaRPr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1696794" y="5917049"/>
            <a:ext cx="5057185" cy="3033555"/>
            <a:chOff x="0" y="0"/>
            <a:chExt cx="6742914" cy="404474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742938" cy="4044696"/>
            </a:xfrm>
            <a:custGeom>
              <a:avLst/>
              <a:gdLst/>
              <a:ahLst/>
              <a:cxnLst/>
              <a:rect l="l" t="t" r="r" b="b"/>
              <a:pathLst>
                <a:path w="6742938" h="4044696">
                  <a:moveTo>
                    <a:pt x="0" y="0"/>
                  </a:moveTo>
                  <a:lnTo>
                    <a:pt x="6742938" y="0"/>
                  </a:lnTo>
                  <a:lnTo>
                    <a:pt x="6742938" y="4044696"/>
                  </a:lnTo>
                  <a:lnTo>
                    <a:pt x="0" y="4044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2" b="-13"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1360759" y="5057885"/>
            <a:ext cx="5911244" cy="5246370"/>
            <a:chOff x="0" y="0"/>
            <a:chExt cx="915806" cy="812800"/>
          </a:xfrm>
        </p:grpSpPr>
        <p:sp>
          <p:nvSpPr>
            <p:cNvPr id="15" name="Freeform 15" descr="D:\User_Profile\Desktop\image parinti drumetie.png"/>
            <p:cNvSpPr/>
            <p:nvPr/>
          </p:nvSpPr>
          <p:spPr>
            <a:xfrm>
              <a:off x="0" y="0"/>
              <a:ext cx="915806" cy="812800"/>
            </a:xfrm>
            <a:custGeom>
              <a:avLst/>
              <a:gdLst/>
              <a:ahLst/>
              <a:cxnLst/>
              <a:rect l="l" t="t" r="r" b="b"/>
              <a:pathLst>
                <a:path w="915806" h="812800">
                  <a:moveTo>
                    <a:pt x="0" y="0"/>
                  </a:moveTo>
                  <a:lnTo>
                    <a:pt x="915806" y="0"/>
                  </a:lnTo>
                  <a:lnTo>
                    <a:pt x="915806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6"/>
              <a:stretch>
                <a:fillRect t="-400" b="-400"/>
              </a:stretch>
            </a:blipFill>
          </p:spPr>
        </p:sp>
      </p:grpSp>
      <p:sp>
        <p:nvSpPr>
          <p:cNvPr id="16" name="TextBox 16"/>
          <p:cNvSpPr txBox="1"/>
          <p:nvPr/>
        </p:nvSpPr>
        <p:spPr>
          <a:xfrm>
            <a:off x="1872824" y="787575"/>
            <a:ext cx="9468610" cy="819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1"/>
              </a:lnSpc>
            </a:pPr>
            <a:r>
              <a:rPr lang="en-US" sz="5001" b="1" spc="0">
                <a:solidFill>
                  <a:srgbClr val="00B05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2. Promovarea activității fizice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31" y="-14316"/>
            <a:ext cx="1148219" cy="10318571"/>
            <a:chOff x="0" y="0"/>
            <a:chExt cx="1530958" cy="13758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30985" cy="13758038"/>
            </a:xfrm>
            <a:custGeom>
              <a:avLst/>
              <a:gdLst/>
              <a:ahLst/>
              <a:cxnLst/>
              <a:rect l="l" t="t" r="r" b="b"/>
              <a:pathLst>
                <a:path w="1530985" h="13758038">
                  <a:moveTo>
                    <a:pt x="0" y="0"/>
                  </a:moveTo>
                  <a:lnTo>
                    <a:pt x="1530985" y="0"/>
                  </a:lnTo>
                  <a:lnTo>
                    <a:pt x="1530985" y="13758038"/>
                  </a:lnTo>
                  <a:lnTo>
                    <a:pt x="0" y="13758038"/>
                  </a:lnTo>
                  <a:close/>
                </a:path>
              </a:pathLst>
            </a:custGeom>
            <a:solidFill>
              <a:srgbClr val="EFEFEF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758726" y="664730"/>
            <a:ext cx="773042" cy="1122018"/>
          </a:xfrm>
          <a:custGeom>
            <a:avLst/>
            <a:gdLst/>
            <a:ahLst/>
            <a:cxnLst/>
            <a:rect l="l" t="t" r="r" b="b"/>
            <a:pathLst>
              <a:path w="773042" h="1122018">
                <a:moveTo>
                  <a:pt x="0" y="0"/>
                </a:moveTo>
                <a:lnTo>
                  <a:pt x="773042" y="0"/>
                </a:lnTo>
                <a:lnTo>
                  <a:pt x="773042" y="1122018"/>
                </a:lnTo>
                <a:lnTo>
                  <a:pt x="0" y="11220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 rot="-5400000">
            <a:off x="17065294" y="8757372"/>
            <a:ext cx="1040067" cy="386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40"/>
              </a:lnSpc>
            </a:pPr>
            <a:r>
              <a:rPr lang="en-US" sz="1950" b="1" spc="0">
                <a:solidFill>
                  <a:srgbClr val="EFEFE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insp.gov.ro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214216" y="787575"/>
            <a:ext cx="9578313" cy="819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1"/>
              </a:lnSpc>
            </a:pPr>
            <a:r>
              <a:rPr lang="en-US" sz="5001" b="1" spc="0">
                <a:solidFill>
                  <a:srgbClr val="00B05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2. Promovarea activității fizice </a:t>
            </a: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288673" y="2133293"/>
            <a:ext cx="17006383" cy="8170962"/>
            <a:chOff x="0" y="0"/>
            <a:chExt cx="22675177" cy="1089461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675214" cy="10894568"/>
            </a:xfrm>
            <a:custGeom>
              <a:avLst/>
              <a:gdLst/>
              <a:ahLst/>
              <a:cxnLst/>
              <a:rect l="l" t="t" r="r" b="b"/>
              <a:pathLst>
                <a:path w="22675214" h="10894568">
                  <a:moveTo>
                    <a:pt x="0" y="0"/>
                  </a:moveTo>
                  <a:lnTo>
                    <a:pt x="22675214" y="0"/>
                  </a:lnTo>
                  <a:lnTo>
                    <a:pt x="22675214" y="10894568"/>
                  </a:lnTo>
                  <a:lnTo>
                    <a:pt x="0" y="10894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8534" r="-8534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2682022" y="2707666"/>
            <a:ext cx="14177009" cy="6080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75"/>
              </a:lnSpc>
            </a:pPr>
            <a:r>
              <a:rPr lang="en-US" sz="4051" b="1" spc="0">
                <a:solidFill>
                  <a:srgbClr val="7030A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Mișcarea regulată susține sănătatea mintală, îmbunătățește starea de spirit și somnul. </a:t>
            </a:r>
          </a:p>
          <a:p>
            <a:pPr algn="just">
              <a:lnSpc>
                <a:spcPts val="4375"/>
              </a:lnSpc>
            </a:pPr>
            <a:endParaRPr lang="en-US" sz="4051" b="1" spc="0">
              <a:solidFill>
                <a:srgbClr val="7030A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366761" lvl="1" indent="-183380" algn="just">
              <a:lnSpc>
                <a:spcPts val="4375"/>
              </a:lnSpc>
              <a:buFont typeface="Arial"/>
              <a:buChar char="•"/>
            </a:pPr>
            <a:r>
              <a:rPr lang="en-US" sz="4051" b="1" spc="0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Practicarea unui sport în echipă</a:t>
            </a:r>
            <a:r>
              <a:rPr lang="en-US" sz="4051" b="1" i="1" spc="0">
                <a:solidFill>
                  <a:srgbClr val="262262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 </a:t>
            </a:r>
            <a:r>
              <a:rPr lang="en-US" sz="4051" b="1" spc="0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poate aduce beneficii psihologice pe termen scurt și lung, cum ar fi îmbunătățirea stimei de sine.</a:t>
            </a:r>
          </a:p>
          <a:p>
            <a:pPr marL="366761" lvl="1" indent="-183380" algn="l">
              <a:lnSpc>
                <a:spcPts val="4375"/>
              </a:lnSpc>
            </a:pPr>
            <a:endParaRPr lang="en-US" sz="4051" b="1" spc="0">
              <a:solidFill>
                <a:srgbClr val="262262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366761" lvl="1" indent="-183380" algn="l">
              <a:lnSpc>
                <a:spcPts val="4375"/>
              </a:lnSpc>
            </a:pPr>
            <a:endParaRPr lang="en-US" sz="4051" b="1" spc="0">
              <a:solidFill>
                <a:srgbClr val="262262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0" y="9550121"/>
            <a:ext cx="1145788" cy="549125"/>
            <a:chOff x="0" y="0"/>
            <a:chExt cx="1527717" cy="73216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27717" cy="732166"/>
            </a:xfrm>
            <a:custGeom>
              <a:avLst/>
              <a:gdLst/>
              <a:ahLst/>
              <a:cxnLst/>
              <a:rect l="l" t="t" r="r" b="b"/>
              <a:pathLst>
                <a:path w="1527717" h="732166">
                  <a:moveTo>
                    <a:pt x="0" y="0"/>
                  </a:moveTo>
                  <a:lnTo>
                    <a:pt x="1527717" y="0"/>
                  </a:lnTo>
                  <a:lnTo>
                    <a:pt x="1527717" y="732166"/>
                  </a:lnTo>
                  <a:lnTo>
                    <a:pt x="0" y="73216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1527717" cy="77979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611"/>
                </a:lnSpc>
              </a:pPr>
              <a:r>
                <a:rPr lang="en-US" sz="2175" spc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9</a:t>
              </a:r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2604329" y="6668230"/>
            <a:ext cx="4254702" cy="3156453"/>
            <a:chOff x="0" y="0"/>
            <a:chExt cx="5672936" cy="420860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672963" cy="4208653"/>
            </a:xfrm>
            <a:custGeom>
              <a:avLst/>
              <a:gdLst/>
              <a:ahLst/>
              <a:cxnLst/>
              <a:rect l="l" t="t" r="r" b="b"/>
              <a:pathLst>
                <a:path w="5672963" h="4208653">
                  <a:moveTo>
                    <a:pt x="0" y="0"/>
                  </a:moveTo>
                  <a:lnTo>
                    <a:pt x="5672963" y="0"/>
                  </a:lnTo>
                  <a:lnTo>
                    <a:pt x="5672963" y="4208653"/>
                  </a:lnTo>
                  <a:lnTo>
                    <a:pt x="0" y="42086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4" b="-2"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1754800" y="6023412"/>
            <a:ext cx="4376609" cy="4075833"/>
            <a:chOff x="0" y="0"/>
            <a:chExt cx="872781" cy="812800"/>
          </a:xfrm>
        </p:grpSpPr>
        <p:sp>
          <p:nvSpPr>
            <p:cNvPr id="16" name="Freeform 16" descr="D:\User_Profile\Desktop\image parinti drumetie.png"/>
            <p:cNvSpPr/>
            <p:nvPr/>
          </p:nvSpPr>
          <p:spPr>
            <a:xfrm>
              <a:off x="0" y="0"/>
              <a:ext cx="872781" cy="812800"/>
            </a:xfrm>
            <a:custGeom>
              <a:avLst/>
              <a:gdLst/>
              <a:ahLst/>
              <a:cxnLst/>
              <a:rect l="l" t="t" r="r" b="b"/>
              <a:pathLst>
                <a:path w="872781" h="812800">
                  <a:moveTo>
                    <a:pt x="0" y="0"/>
                  </a:moveTo>
                  <a:lnTo>
                    <a:pt x="872781" y="0"/>
                  </a:lnTo>
                  <a:lnTo>
                    <a:pt x="872781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6"/>
              <a:stretch>
                <a:fillRect l="-2048" r="-2048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31" y="-14316"/>
            <a:ext cx="1148219" cy="10318571"/>
            <a:chOff x="0" y="0"/>
            <a:chExt cx="1530958" cy="13758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30985" cy="13758038"/>
            </a:xfrm>
            <a:custGeom>
              <a:avLst/>
              <a:gdLst/>
              <a:ahLst/>
              <a:cxnLst/>
              <a:rect l="l" t="t" r="r" b="b"/>
              <a:pathLst>
                <a:path w="1530985" h="13758038">
                  <a:moveTo>
                    <a:pt x="0" y="0"/>
                  </a:moveTo>
                  <a:lnTo>
                    <a:pt x="1530985" y="0"/>
                  </a:lnTo>
                  <a:lnTo>
                    <a:pt x="1530985" y="13758038"/>
                  </a:lnTo>
                  <a:lnTo>
                    <a:pt x="0" y="13758038"/>
                  </a:lnTo>
                  <a:close/>
                </a:path>
              </a:pathLst>
            </a:custGeom>
            <a:solidFill>
              <a:srgbClr val="EFEFEF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758726" y="664730"/>
            <a:ext cx="773042" cy="1122018"/>
          </a:xfrm>
          <a:custGeom>
            <a:avLst/>
            <a:gdLst/>
            <a:ahLst/>
            <a:cxnLst/>
            <a:rect l="l" t="t" r="r" b="b"/>
            <a:pathLst>
              <a:path w="773042" h="1122018">
                <a:moveTo>
                  <a:pt x="0" y="0"/>
                </a:moveTo>
                <a:lnTo>
                  <a:pt x="773042" y="0"/>
                </a:lnTo>
                <a:lnTo>
                  <a:pt x="773042" y="1122018"/>
                </a:lnTo>
                <a:lnTo>
                  <a:pt x="0" y="11220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 rot="-5400000">
            <a:off x="17065294" y="8757372"/>
            <a:ext cx="1040067" cy="386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40"/>
              </a:lnSpc>
            </a:pPr>
            <a:r>
              <a:rPr lang="en-US" sz="1950" b="1" spc="0">
                <a:solidFill>
                  <a:srgbClr val="EFEFE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insp.gov.ro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232980" y="787575"/>
            <a:ext cx="9446966" cy="819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1"/>
              </a:lnSpc>
            </a:pPr>
            <a:r>
              <a:rPr lang="en-US" sz="5001" b="1" spc="0">
                <a:solidFill>
                  <a:srgbClr val="00B05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2. Promovarea activității fizice </a:t>
            </a: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220320" y="1993575"/>
            <a:ext cx="15696951" cy="8463688"/>
            <a:chOff x="0" y="0"/>
            <a:chExt cx="21129814" cy="1139305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129752" cy="11393043"/>
            </a:xfrm>
            <a:custGeom>
              <a:avLst/>
              <a:gdLst/>
              <a:ahLst/>
              <a:cxnLst/>
              <a:rect l="l" t="t" r="r" b="b"/>
              <a:pathLst>
                <a:path w="21129752" h="11393043">
                  <a:moveTo>
                    <a:pt x="0" y="0"/>
                  </a:moveTo>
                  <a:lnTo>
                    <a:pt x="21129752" y="0"/>
                  </a:lnTo>
                  <a:lnTo>
                    <a:pt x="21129752" y="11393043"/>
                  </a:lnTo>
                  <a:lnTo>
                    <a:pt x="0" y="11393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5689" r="-15689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2895135" y="2186092"/>
            <a:ext cx="13916087" cy="4378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75"/>
              </a:lnSpc>
            </a:pPr>
            <a:r>
              <a:rPr lang="en-US" sz="4051" b="1" spc="0">
                <a:solidFill>
                  <a:srgbClr val="7030A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Limitați timpul petrecut în fața ecranelor (televizor, telefon, tabletă, calculator) la cel mult 2 ore zilnic.</a:t>
            </a:r>
          </a:p>
          <a:p>
            <a:pPr algn="just">
              <a:lnSpc>
                <a:spcPts val="4375"/>
              </a:lnSpc>
            </a:pPr>
            <a:endParaRPr lang="en-US" sz="4051" b="1" spc="0">
              <a:solidFill>
                <a:srgbClr val="7030A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366761" lvl="1" indent="-183380" algn="just">
              <a:lnSpc>
                <a:spcPts val="4375"/>
              </a:lnSpc>
              <a:buFont typeface="Arial"/>
              <a:buChar char="•"/>
            </a:pPr>
            <a:r>
              <a:rPr lang="en-US" sz="4051" b="1" spc="0">
                <a:solidFill>
                  <a:srgbClr val="1D194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Încurajați jocul activ, mai ales activitatea fizică în natură (jocuri cu mingea, plimbatul câinelui, tăierea ierbii din grădină etc).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0" y="9550121"/>
            <a:ext cx="1145788" cy="549125"/>
            <a:chOff x="0" y="0"/>
            <a:chExt cx="1527717" cy="73216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27717" cy="732166"/>
            </a:xfrm>
            <a:custGeom>
              <a:avLst/>
              <a:gdLst/>
              <a:ahLst/>
              <a:cxnLst/>
              <a:rect l="l" t="t" r="r" b="b"/>
              <a:pathLst>
                <a:path w="1527717" h="732166">
                  <a:moveTo>
                    <a:pt x="0" y="0"/>
                  </a:moveTo>
                  <a:lnTo>
                    <a:pt x="1527717" y="0"/>
                  </a:lnTo>
                  <a:lnTo>
                    <a:pt x="1527717" y="732166"/>
                  </a:lnTo>
                  <a:lnTo>
                    <a:pt x="0" y="73216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1527717" cy="77979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611"/>
                </a:lnSpc>
              </a:pPr>
              <a:r>
                <a:rPr lang="en-US" sz="2175" spc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10</a:t>
              </a:r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4953041" y="6439045"/>
            <a:ext cx="1630627" cy="3117018"/>
            <a:chOff x="0" y="0"/>
            <a:chExt cx="2174169" cy="415602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74113" cy="4156075"/>
            </a:xfrm>
            <a:custGeom>
              <a:avLst/>
              <a:gdLst/>
              <a:ahLst/>
              <a:cxnLst/>
              <a:rect l="l" t="t" r="r" b="b"/>
              <a:pathLst>
                <a:path w="2174113" h="4156075">
                  <a:moveTo>
                    <a:pt x="0" y="0"/>
                  </a:moveTo>
                  <a:lnTo>
                    <a:pt x="2174113" y="0"/>
                  </a:lnTo>
                  <a:lnTo>
                    <a:pt x="2174113" y="4156075"/>
                  </a:lnTo>
                  <a:lnTo>
                    <a:pt x="0" y="41560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7" r="-2" b="-6"/>
              </a:stretch>
            </a:blip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3875050" y="7997014"/>
            <a:ext cx="1326758" cy="1415083"/>
            <a:chOff x="0" y="0"/>
            <a:chExt cx="1769011" cy="188677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768983" cy="1886839"/>
            </a:xfrm>
            <a:custGeom>
              <a:avLst/>
              <a:gdLst/>
              <a:ahLst/>
              <a:cxnLst/>
              <a:rect l="l" t="t" r="r" b="b"/>
              <a:pathLst>
                <a:path w="1768983" h="1886839">
                  <a:moveTo>
                    <a:pt x="0" y="0"/>
                  </a:moveTo>
                  <a:lnTo>
                    <a:pt x="1768983" y="0"/>
                  </a:lnTo>
                  <a:lnTo>
                    <a:pt x="1768983" y="1886839"/>
                  </a:lnTo>
                  <a:lnTo>
                    <a:pt x="0" y="18868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4" r="-1" b="-11"/>
              </a:stretch>
            </a:blipFill>
          </p:spPr>
        </p:sp>
      </p:grpSp>
      <p:grpSp>
        <p:nvGrpSpPr>
          <p:cNvPr id="17" name="Group 17"/>
          <p:cNvGrpSpPr/>
          <p:nvPr/>
        </p:nvGrpSpPr>
        <p:grpSpPr>
          <a:xfrm>
            <a:off x="1644420" y="5761529"/>
            <a:ext cx="4708614" cy="4186213"/>
            <a:chOff x="0" y="0"/>
            <a:chExt cx="914230" cy="812800"/>
          </a:xfrm>
        </p:grpSpPr>
        <p:sp>
          <p:nvSpPr>
            <p:cNvPr id="18" name="Freeform 18" descr="D:\User_Profile\Desktop\image parinti drumetie.png"/>
            <p:cNvSpPr/>
            <p:nvPr/>
          </p:nvSpPr>
          <p:spPr>
            <a:xfrm>
              <a:off x="0" y="0"/>
              <a:ext cx="914230" cy="812800"/>
            </a:xfrm>
            <a:custGeom>
              <a:avLst/>
              <a:gdLst/>
              <a:ahLst/>
              <a:cxnLst/>
              <a:rect l="l" t="t" r="r" b="b"/>
              <a:pathLst>
                <a:path w="914230" h="812800">
                  <a:moveTo>
                    <a:pt x="0" y="0"/>
                  </a:moveTo>
                  <a:lnTo>
                    <a:pt x="914230" y="0"/>
                  </a:lnTo>
                  <a:lnTo>
                    <a:pt x="91423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7"/>
              <a:stretch>
                <a:fillRect t="-313" b="-313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31" y="-14316"/>
            <a:ext cx="1148219" cy="10318571"/>
            <a:chOff x="0" y="0"/>
            <a:chExt cx="1530958" cy="13758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30985" cy="13758038"/>
            </a:xfrm>
            <a:custGeom>
              <a:avLst/>
              <a:gdLst/>
              <a:ahLst/>
              <a:cxnLst/>
              <a:rect l="l" t="t" r="r" b="b"/>
              <a:pathLst>
                <a:path w="1530985" h="13758038">
                  <a:moveTo>
                    <a:pt x="0" y="0"/>
                  </a:moveTo>
                  <a:lnTo>
                    <a:pt x="1530985" y="0"/>
                  </a:lnTo>
                  <a:lnTo>
                    <a:pt x="1530985" y="13758038"/>
                  </a:lnTo>
                  <a:lnTo>
                    <a:pt x="0" y="13758038"/>
                  </a:lnTo>
                  <a:close/>
                </a:path>
              </a:pathLst>
            </a:custGeom>
            <a:solidFill>
              <a:srgbClr val="EFEFEF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758726" y="664730"/>
            <a:ext cx="773042" cy="1122018"/>
          </a:xfrm>
          <a:custGeom>
            <a:avLst/>
            <a:gdLst/>
            <a:ahLst/>
            <a:cxnLst/>
            <a:rect l="l" t="t" r="r" b="b"/>
            <a:pathLst>
              <a:path w="773042" h="1122018">
                <a:moveTo>
                  <a:pt x="0" y="0"/>
                </a:moveTo>
                <a:lnTo>
                  <a:pt x="773042" y="0"/>
                </a:lnTo>
                <a:lnTo>
                  <a:pt x="773042" y="1122018"/>
                </a:lnTo>
                <a:lnTo>
                  <a:pt x="0" y="11220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 rot="-5400000">
            <a:off x="17065294" y="8757372"/>
            <a:ext cx="1040067" cy="386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40"/>
              </a:lnSpc>
            </a:pPr>
            <a:r>
              <a:rPr lang="en-US" sz="1950" b="1" spc="0">
                <a:solidFill>
                  <a:srgbClr val="EFEFE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insp.gov.ro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251744" y="743515"/>
            <a:ext cx="8283608" cy="819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1"/>
              </a:lnSpc>
            </a:pPr>
            <a:r>
              <a:rPr lang="en-US" sz="5001" b="1" spc="0">
                <a:solidFill>
                  <a:srgbClr val="00B05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2. Promovarea activității fizice </a:t>
            </a: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198188" y="2152813"/>
            <a:ext cx="16878597" cy="8151442"/>
            <a:chOff x="0" y="0"/>
            <a:chExt cx="22795825" cy="1100914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795864" cy="11009122"/>
            </a:xfrm>
            <a:custGeom>
              <a:avLst/>
              <a:gdLst/>
              <a:ahLst/>
              <a:cxnLst/>
              <a:rect l="l" t="t" r="r" b="b"/>
              <a:pathLst>
                <a:path w="22795864" h="11009122">
                  <a:moveTo>
                    <a:pt x="0" y="0"/>
                  </a:moveTo>
                  <a:lnTo>
                    <a:pt x="22795864" y="0"/>
                  </a:lnTo>
                  <a:lnTo>
                    <a:pt x="22795864" y="11009122"/>
                  </a:lnTo>
                  <a:lnTo>
                    <a:pt x="0" y="11009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8836" r="-8836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2586675" y="2124238"/>
            <a:ext cx="13444483" cy="6093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75"/>
              </a:lnSpc>
            </a:pPr>
            <a:r>
              <a:rPr lang="en-US" sz="4051" b="1" spc="0">
                <a:solidFill>
                  <a:srgbClr val="7030A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Ajutați-vă copilul să găsească activități fizice care îi fac plăcere.</a:t>
            </a:r>
          </a:p>
          <a:p>
            <a:pPr algn="just">
              <a:lnSpc>
                <a:spcPts val="4375"/>
              </a:lnSpc>
            </a:pPr>
            <a:endParaRPr lang="en-US" sz="4051" b="1" spc="0">
              <a:solidFill>
                <a:srgbClr val="7030A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366761" lvl="1" indent="-183380" algn="l">
              <a:lnSpc>
                <a:spcPts val="4375"/>
              </a:lnSpc>
              <a:buFont typeface="Arial"/>
              <a:buChar char="•"/>
            </a:pPr>
            <a:r>
              <a:rPr lang="en-US" sz="4051" b="1" spc="0">
                <a:solidFill>
                  <a:srgbClr val="13113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Testați diverse activități, de la cele individuale (înot, ciclism, dans) la cele de grup (drumeții, fotbal, volei etc).</a:t>
            </a:r>
          </a:p>
          <a:p>
            <a:pPr marL="366761" lvl="1" indent="-183380" algn="just">
              <a:lnSpc>
                <a:spcPts val="4375"/>
              </a:lnSpc>
            </a:pPr>
            <a:endParaRPr lang="en-US" sz="4051" b="1" spc="0">
              <a:solidFill>
                <a:srgbClr val="131131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366761" lvl="1" indent="-183380" algn="l">
              <a:lnSpc>
                <a:spcPts val="4375"/>
              </a:lnSpc>
            </a:pPr>
            <a:endParaRPr lang="en-US" sz="4051" b="1" spc="0">
              <a:solidFill>
                <a:srgbClr val="131131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366761" lvl="1" indent="-183380" algn="l">
              <a:lnSpc>
                <a:spcPts val="4375"/>
              </a:lnSpc>
            </a:pPr>
            <a:endParaRPr lang="en-US" sz="4051" b="1" spc="0">
              <a:solidFill>
                <a:srgbClr val="131131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0" y="9550121"/>
            <a:ext cx="1145788" cy="549125"/>
            <a:chOff x="0" y="0"/>
            <a:chExt cx="1527717" cy="73216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27717" cy="732166"/>
            </a:xfrm>
            <a:custGeom>
              <a:avLst/>
              <a:gdLst/>
              <a:ahLst/>
              <a:cxnLst/>
              <a:rect l="l" t="t" r="r" b="b"/>
              <a:pathLst>
                <a:path w="1527717" h="732166">
                  <a:moveTo>
                    <a:pt x="0" y="0"/>
                  </a:moveTo>
                  <a:lnTo>
                    <a:pt x="1527717" y="0"/>
                  </a:lnTo>
                  <a:lnTo>
                    <a:pt x="1527717" y="732166"/>
                  </a:lnTo>
                  <a:lnTo>
                    <a:pt x="0" y="73216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1527717" cy="77979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611"/>
                </a:lnSpc>
              </a:pPr>
              <a:r>
                <a:rPr lang="en-US" sz="2175" spc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11</a:t>
              </a:r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5715245" y="0"/>
            <a:ext cx="2572755" cy="2572755"/>
            <a:chOff x="0" y="0"/>
            <a:chExt cx="3430340" cy="3430340"/>
          </a:xfrm>
        </p:grpSpPr>
        <p:sp>
          <p:nvSpPr>
            <p:cNvPr id="14" name="Freeform 14" descr="Bicycle Childrens Day Celebrates The Childhood Of Parents And Children ..."/>
            <p:cNvSpPr/>
            <p:nvPr/>
          </p:nvSpPr>
          <p:spPr>
            <a:xfrm>
              <a:off x="0" y="0"/>
              <a:ext cx="3430397" cy="3430397"/>
            </a:xfrm>
            <a:custGeom>
              <a:avLst/>
              <a:gdLst/>
              <a:ahLst/>
              <a:cxnLst/>
              <a:rect l="l" t="t" r="r" b="b"/>
              <a:pathLst>
                <a:path w="3430397" h="3430397">
                  <a:moveTo>
                    <a:pt x="0" y="0"/>
                  </a:moveTo>
                  <a:lnTo>
                    <a:pt x="3430397" y="0"/>
                  </a:lnTo>
                  <a:lnTo>
                    <a:pt x="3430397" y="3430397"/>
                  </a:lnTo>
                  <a:lnTo>
                    <a:pt x="0" y="34303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1" b="1"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1942438" y="4852875"/>
            <a:ext cx="5816262" cy="5246370"/>
            <a:chOff x="0" y="0"/>
            <a:chExt cx="901091" cy="812800"/>
          </a:xfrm>
        </p:grpSpPr>
        <p:sp>
          <p:nvSpPr>
            <p:cNvPr id="16" name="Freeform 16" descr="D:\User_Profile\Desktop\image parinti drumetie.png"/>
            <p:cNvSpPr/>
            <p:nvPr/>
          </p:nvSpPr>
          <p:spPr>
            <a:xfrm>
              <a:off x="0" y="0"/>
              <a:ext cx="901091" cy="812800"/>
            </a:xfrm>
            <a:custGeom>
              <a:avLst/>
              <a:gdLst/>
              <a:ahLst/>
              <a:cxnLst/>
              <a:rect l="l" t="t" r="r" b="b"/>
              <a:pathLst>
                <a:path w="901091" h="812800">
                  <a:moveTo>
                    <a:pt x="0" y="0"/>
                  </a:moveTo>
                  <a:lnTo>
                    <a:pt x="901091" y="0"/>
                  </a:lnTo>
                  <a:lnTo>
                    <a:pt x="901091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6"/>
              <a:stretch>
                <a:fillRect l="-412" r="-412"/>
              </a:stretch>
            </a:blipFill>
          </p:spPr>
        </p:sp>
      </p:grpSp>
      <p:grpSp>
        <p:nvGrpSpPr>
          <p:cNvPr id="17" name="Group 17"/>
          <p:cNvGrpSpPr/>
          <p:nvPr/>
        </p:nvGrpSpPr>
        <p:grpSpPr>
          <a:xfrm>
            <a:off x="11289119" y="5185486"/>
            <a:ext cx="4913759" cy="4913759"/>
            <a:chOff x="0" y="0"/>
            <a:chExt cx="812800" cy="812800"/>
          </a:xfrm>
        </p:grpSpPr>
        <p:sp>
          <p:nvSpPr>
            <p:cNvPr id="18" name="Freeform 18" descr="D:\User_Profile\Desktop\899D9A94-BAA4-4D44-8194-583BF80B2BFE.png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7"/>
              <a:stretch>
                <a:fillRect l="-13831" r="-13831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31" y="-14316"/>
            <a:ext cx="1148219" cy="10318571"/>
            <a:chOff x="0" y="0"/>
            <a:chExt cx="1530958" cy="13758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30985" cy="13758038"/>
            </a:xfrm>
            <a:custGeom>
              <a:avLst/>
              <a:gdLst/>
              <a:ahLst/>
              <a:cxnLst/>
              <a:rect l="l" t="t" r="r" b="b"/>
              <a:pathLst>
                <a:path w="1530985" h="13758038">
                  <a:moveTo>
                    <a:pt x="0" y="0"/>
                  </a:moveTo>
                  <a:lnTo>
                    <a:pt x="1530985" y="0"/>
                  </a:lnTo>
                  <a:lnTo>
                    <a:pt x="1530985" y="13758038"/>
                  </a:lnTo>
                  <a:lnTo>
                    <a:pt x="0" y="13758038"/>
                  </a:lnTo>
                  <a:close/>
                </a:path>
              </a:pathLst>
            </a:custGeom>
            <a:solidFill>
              <a:srgbClr val="EFEFEF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758726" y="664730"/>
            <a:ext cx="773042" cy="1122018"/>
          </a:xfrm>
          <a:custGeom>
            <a:avLst/>
            <a:gdLst/>
            <a:ahLst/>
            <a:cxnLst/>
            <a:rect l="l" t="t" r="r" b="b"/>
            <a:pathLst>
              <a:path w="773042" h="1122018">
                <a:moveTo>
                  <a:pt x="0" y="0"/>
                </a:moveTo>
                <a:lnTo>
                  <a:pt x="773042" y="0"/>
                </a:lnTo>
                <a:lnTo>
                  <a:pt x="773042" y="1122018"/>
                </a:lnTo>
                <a:lnTo>
                  <a:pt x="0" y="11220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 rot="-5400000">
            <a:off x="17065294" y="8757372"/>
            <a:ext cx="1040067" cy="386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40"/>
              </a:lnSpc>
            </a:pPr>
            <a:r>
              <a:rPr lang="en-US" sz="1950" b="1" spc="0">
                <a:solidFill>
                  <a:srgbClr val="EFEFE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insp.gov.ro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207264" y="787575"/>
            <a:ext cx="9378900" cy="819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1"/>
              </a:lnSpc>
            </a:pPr>
            <a:r>
              <a:rPr lang="en-US" sz="5001" b="1" spc="0">
                <a:solidFill>
                  <a:srgbClr val="00B05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2. Promovarea activității fizice </a:t>
            </a: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531768" y="2093120"/>
            <a:ext cx="16742265" cy="8085601"/>
            <a:chOff x="0" y="0"/>
            <a:chExt cx="22795825" cy="1100914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795864" cy="11009122"/>
            </a:xfrm>
            <a:custGeom>
              <a:avLst/>
              <a:gdLst/>
              <a:ahLst/>
              <a:cxnLst/>
              <a:rect l="l" t="t" r="r" b="b"/>
              <a:pathLst>
                <a:path w="22795864" h="11009122">
                  <a:moveTo>
                    <a:pt x="0" y="0"/>
                  </a:moveTo>
                  <a:lnTo>
                    <a:pt x="22795864" y="0"/>
                  </a:lnTo>
                  <a:lnTo>
                    <a:pt x="22795864" y="11009122"/>
                  </a:lnTo>
                  <a:lnTo>
                    <a:pt x="0" y="11009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8836" r="-8836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1565946" y="2064545"/>
            <a:ext cx="15047363" cy="3957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75"/>
              </a:lnSpc>
            </a:pPr>
            <a:r>
              <a:rPr lang="en-US" sz="4051" b="1" spc="0">
                <a:solidFill>
                  <a:srgbClr val="7030A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Faceți din activitatea fizică o ocazie de a vă distra împreună.</a:t>
            </a:r>
          </a:p>
          <a:p>
            <a:pPr algn="just">
              <a:lnSpc>
                <a:spcPts val="4375"/>
              </a:lnSpc>
            </a:pPr>
            <a:endParaRPr lang="en-US" sz="4051" b="1" spc="0">
              <a:solidFill>
                <a:srgbClr val="7030A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366761" lvl="1" indent="-183380" algn="just">
              <a:lnSpc>
                <a:spcPts val="4375"/>
              </a:lnSpc>
              <a:buFont typeface="Arial"/>
              <a:buChar char="•"/>
            </a:pPr>
            <a:r>
              <a:rPr lang="en-US" sz="4051" b="1" spc="0">
                <a:solidFill>
                  <a:srgbClr val="005B4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Fiți activi împreună cu copiii, în acest fel își vor dezvolta abilități de comunicare, veți avea relație mai apropiată cu copilul dumneavoastră, va crește calitatea vieții în întreaga familie.</a:t>
            </a:r>
          </a:p>
          <a:p>
            <a:pPr marL="366761" lvl="1" indent="-183380" algn="l">
              <a:lnSpc>
                <a:spcPts val="4375"/>
              </a:lnSpc>
            </a:pPr>
            <a:endParaRPr lang="en-US" sz="4051" b="1" spc="0">
              <a:solidFill>
                <a:srgbClr val="005B4E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366761" lvl="1" indent="-183380" algn="l">
              <a:lnSpc>
                <a:spcPts val="4375"/>
              </a:lnSpc>
            </a:pPr>
            <a:endParaRPr lang="en-US" sz="4051" b="1" spc="0">
              <a:solidFill>
                <a:srgbClr val="005B4E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0" y="9550121"/>
            <a:ext cx="1145788" cy="549125"/>
            <a:chOff x="0" y="0"/>
            <a:chExt cx="1527717" cy="73216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27717" cy="732166"/>
            </a:xfrm>
            <a:custGeom>
              <a:avLst/>
              <a:gdLst/>
              <a:ahLst/>
              <a:cxnLst/>
              <a:rect l="l" t="t" r="r" b="b"/>
              <a:pathLst>
                <a:path w="1527717" h="732166">
                  <a:moveTo>
                    <a:pt x="0" y="0"/>
                  </a:moveTo>
                  <a:lnTo>
                    <a:pt x="1527717" y="0"/>
                  </a:lnTo>
                  <a:lnTo>
                    <a:pt x="1527717" y="732166"/>
                  </a:lnTo>
                  <a:lnTo>
                    <a:pt x="0" y="73216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1527717" cy="77979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611"/>
                </a:lnSpc>
              </a:pPr>
              <a:r>
                <a:rPr lang="en-US" sz="2175" spc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12</a:t>
              </a:r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1144381" y="5294703"/>
            <a:ext cx="7150675" cy="4767538"/>
            <a:chOff x="0" y="0"/>
            <a:chExt cx="8153225" cy="543596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53273" cy="5435981"/>
            </a:xfrm>
            <a:custGeom>
              <a:avLst/>
              <a:gdLst/>
              <a:ahLst/>
              <a:cxnLst/>
              <a:rect l="l" t="t" r="r" b="b"/>
              <a:pathLst>
                <a:path w="8153273" h="5435981">
                  <a:moveTo>
                    <a:pt x="0" y="0"/>
                  </a:moveTo>
                  <a:lnTo>
                    <a:pt x="8153273" y="0"/>
                  </a:lnTo>
                  <a:lnTo>
                    <a:pt x="8153273" y="5435981"/>
                  </a:lnTo>
                  <a:lnTo>
                    <a:pt x="0" y="54359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4" r="-3"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1942438" y="5144970"/>
            <a:ext cx="5492507" cy="4954275"/>
            <a:chOff x="0" y="0"/>
            <a:chExt cx="901102" cy="812800"/>
          </a:xfrm>
        </p:grpSpPr>
        <p:sp>
          <p:nvSpPr>
            <p:cNvPr id="16" name="Freeform 16" descr="D:\User_Profile\Desktop\image parinti drumetie.png"/>
            <p:cNvSpPr/>
            <p:nvPr/>
          </p:nvSpPr>
          <p:spPr>
            <a:xfrm>
              <a:off x="0" y="0"/>
              <a:ext cx="901102" cy="812800"/>
            </a:xfrm>
            <a:custGeom>
              <a:avLst/>
              <a:gdLst/>
              <a:ahLst/>
              <a:cxnLst/>
              <a:rect l="l" t="t" r="r" b="b"/>
              <a:pathLst>
                <a:path w="901102" h="812800">
                  <a:moveTo>
                    <a:pt x="0" y="0"/>
                  </a:moveTo>
                  <a:lnTo>
                    <a:pt x="901102" y="0"/>
                  </a:lnTo>
                  <a:lnTo>
                    <a:pt x="901102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6"/>
              <a:stretch>
                <a:fillRect l="-412" r="-412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31" y="-14316"/>
            <a:ext cx="1148219" cy="10318571"/>
            <a:chOff x="0" y="0"/>
            <a:chExt cx="1530958" cy="13758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30985" cy="13758038"/>
            </a:xfrm>
            <a:custGeom>
              <a:avLst/>
              <a:gdLst/>
              <a:ahLst/>
              <a:cxnLst/>
              <a:rect l="l" t="t" r="r" b="b"/>
              <a:pathLst>
                <a:path w="1530985" h="13758038">
                  <a:moveTo>
                    <a:pt x="0" y="0"/>
                  </a:moveTo>
                  <a:lnTo>
                    <a:pt x="1530985" y="0"/>
                  </a:lnTo>
                  <a:lnTo>
                    <a:pt x="1530985" y="13758038"/>
                  </a:lnTo>
                  <a:lnTo>
                    <a:pt x="0" y="13758038"/>
                  </a:lnTo>
                  <a:close/>
                </a:path>
              </a:pathLst>
            </a:custGeom>
            <a:solidFill>
              <a:srgbClr val="EFEFEF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758726" y="664730"/>
            <a:ext cx="773042" cy="1122018"/>
          </a:xfrm>
          <a:custGeom>
            <a:avLst/>
            <a:gdLst/>
            <a:ahLst/>
            <a:cxnLst/>
            <a:rect l="l" t="t" r="r" b="b"/>
            <a:pathLst>
              <a:path w="773042" h="1122018">
                <a:moveTo>
                  <a:pt x="0" y="0"/>
                </a:moveTo>
                <a:lnTo>
                  <a:pt x="773042" y="0"/>
                </a:lnTo>
                <a:lnTo>
                  <a:pt x="773042" y="1122018"/>
                </a:lnTo>
                <a:lnTo>
                  <a:pt x="0" y="11220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 rot="-5400000">
            <a:off x="17065294" y="8757372"/>
            <a:ext cx="1040067" cy="386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40"/>
              </a:lnSpc>
            </a:pPr>
            <a:r>
              <a:rPr lang="en-US" sz="1950" b="1" spc="0">
                <a:solidFill>
                  <a:srgbClr val="EFEFE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insp.gov.ro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251744" y="743515"/>
            <a:ext cx="8765605" cy="819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1"/>
              </a:lnSpc>
            </a:pPr>
            <a:r>
              <a:rPr lang="en-US" sz="5001" b="1" spc="0">
                <a:solidFill>
                  <a:srgbClr val="00B05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2. Promovarea activității fizice </a:t>
            </a: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531768" y="2058269"/>
            <a:ext cx="16370944" cy="8040976"/>
            <a:chOff x="0" y="0"/>
            <a:chExt cx="23196301" cy="1139341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196296" cy="11393424"/>
            </a:xfrm>
            <a:custGeom>
              <a:avLst/>
              <a:gdLst/>
              <a:ahLst/>
              <a:cxnLst/>
              <a:rect l="l" t="t" r="r" b="b"/>
              <a:pathLst>
                <a:path w="23196296" h="11393424">
                  <a:moveTo>
                    <a:pt x="0" y="0"/>
                  </a:moveTo>
                  <a:lnTo>
                    <a:pt x="23196296" y="0"/>
                  </a:lnTo>
                  <a:lnTo>
                    <a:pt x="23196296" y="11393424"/>
                  </a:lnTo>
                  <a:lnTo>
                    <a:pt x="0" y="11393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9839" r="-9839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1754740" y="1848470"/>
            <a:ext cx="15684981" cy="4150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89"/>
              </a:lnSpc>
            </a:pPr>
            <a:endParaRPr/>
          </a:p>
          <a:p>
            <a:pPr algn="ctr">
              <a:lnSpc>
                <a:spcPts val="3889"/>
              </a:lnSpc>
            </a:pPr>
            <a:endParaRPr/>
          </a:p>
          <a:p>
            <a:pPr algn="ctr">
              <a:lnSpc>
                <a:spcPts val="3889"/>
              </a:lnSpc>
            </a:pPr>
            <a:r>
              <a:rPr lang="en-US" sz="3601" b="1" spc="0">
                <a:solidFill>
                  <a:srgbClr val="AC153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În timpul activității fizice asigurați-vă că nu există niciun pericol pentru copil, că poartă încălțăminte adecvată sau cască de protecție atunci când este cazul.</a:t>
            </a:r>
          </a:p>
          <a:p>
            <a:pPr algn="ctr">
              <a:lnSpc>
                <a:spcPts val="3889"/>
              </a:lnSpc>
            </a:pPr>
            <a:endParaRPr lang="en-US" sz="3601" b="1" spc="0">
              <a:solidFill>
                <a:srgbClr val="AC1535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5348"/>
              </a:lnSpc>
            </a:pPr>
            <a:r>
              <a:rPr lang="en-US" sz="4951" b="1" spc="0">
                <a:solidFill>
                  <a:srgbClr val="FF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Copiii activi sunt copii fericiți!</a:t>
            </a:r>
          </a:p>
          <a:p>
            <a:pPr algn="just">
              <a:lnSpc>
                <a:spcPts val="3889"/>
              </a:lnSpc>
            </a:pPr>
            <a:endParaRPr lang="en-US" sz="4951" b="1" spc="0">
              <a:solidFill>
                <a:srgbClr val="FF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just">
              <a:lnSpc>
                <a:spcPts val="3889"/>
              </a:lnSpc>
            </a:pPr>
            <a:endParaRPr lang="en-US" sz="4951" b="1" spc="0">
              <a:solidFill>
                <a:srgbClr val="FF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0" y="9550121"/>
            <a:ext cx="1145788" cy="549125"/>
            <a:chOff x="0" y="0"/>
            <a:chExt cx="1527717" cy="73216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27717" cy="732166"/>
            </a:xfrm>
            <a:custGeom>
              <a:avLst/>
              <a:gdLst/>
              <a:ahLst/>
              <a:cxnLst/>
              <a:rect l="l" t="t" r="r" b="b"/>
              <a:pathLst>
                <a:path w="1527717" h="732166">
                  <a:moveTo>
                    <a:pt x="0" y="0"/>
                  </a:moveTo>
                  <a:lnTo>
                    <a:pt x="1527717" y="0"/>
                  </a:lnTo>
                  <a:lnTo>
                    <a:pt x="1527717" y="732166"/>
                  </a:lnTo>
                  <a:lnTo>
                    <a:pt x="0" y="73216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1527717" cy="77979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611"/>
                </a:lnSpc>
              </a:pPr>
              <a:r>
                <a:rPr lang="en-US" sz="2175" spc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13</a:t>
              </a:r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1352013" y="6303934"/>
            <a:ext cx="5808060" cy="3742910"/>
            <a:chOff x="0" y="0"/>
            <a:chExt cx="6020472" cy="387979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020435" cy="3879850"/>
            </a:xfrm>
            <a:custGeom>
              <a:avLst/>
              <a:gdLst/>
              <a:ahLst/>
              <a:cxnLst/>
              <a:rect l="l" t="t" r="r" b="b"/>
              <a:pathLst>
                <a:path w="6020435" h="3879850">
                  <a:moveTo>
                    <a:pt x="0" y="0"/>
                  </a:moveTo>
                  <a:lnTo>
                    <a:pt x="6020435" y="0"/>
                  </a:lnTo>
                  <a:lnTo>
                    <a:pt x="6020435" y="3879850"/>
                  </a:lnTo>
                  <a:lnTo>
                    <a:pt x="0" y="38798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7" b="-6"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1942438" y="5582199"/>
            <a:ext cx="5102769" cy="4517046"/>
            <a:chOff x="0" y="0"/>
            <a:chExt cx="918195" cy="812800"/>
          </a:xfrm>
        </p:grpSpPr>
        <p:sp>
          <p:nvSpPr>
            <p:cNvPr id="16" name="Freeform 16" descr="D:\User_Profile\Desktop\image parinti drumetie.png"/>
            <p:cNvSpPr/>
            <p:nvPr/>
          </p:nvSpPr>
          <p:spPr>
            <a:xfrm>
              <a:off x="0" y="0"/>
              <a:ext cx="918195" cy="812800"/>
            </a:xfrm>
            <a:custGeom>
              <a:avLst/>
              <a:gdLst/>
              <a:ahLst/>
              <a:cxnLst/>
              <a:rect l="l" t="t" r="r" b="b"/>
              <a:pathLst>
                <a:path w="918195" h="812800">
                  <a:moveTo>
                    <a:pt x="0" y="0"/>
                  </a:moveTo>
                  <a:lnTo>
                    <a:pt x="918195" y="0"/>
                  </a:lnTo>
                  <a:lnTo>
                    <a:pt x="918195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6"/>
              <a:stretch>
                <a:fillRect t="-531" b="-531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5837725"/>
              </p:ext>
            </p:extLst>
          </p:nvPr>
        </p:nvGraphicFramePr>
        <p:xfrm>
          <a:off x="2921294" y="2781300"/>
          <a:ext cx="12606670" cy="4291584"/>
        </p:xfrm>
        <a:graphic>
          <a:graphicData uri="http://schemas.openxmlformats.org/drawingml/2006/table">
            <a:tbl>
              <a:tblPr firstRow="1" firstCol="1" bandRow="1"/>
              <a:tblGrid>
                <a:gridCol w="3357018"/>
                <a:gridCol w="1517800"/>
                <a:gridCol w="1517800"/>
                <a:gridCol w="1517800"/>
                <a:gridCol w="1517800"/>
                <a:gridCol w="1517800"/>
                <a:gridCol w="1660652"/>
              </a:tblGrid>
              <a:tr h="2842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800" b="1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Boli ce pot fi prevenite</a:t>
                      </a:r>
                      <a:endParaRPr lang="ro-RO" sz="2800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800" b="1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o-RO" sz="28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800" b="1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o-RO" sz="28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800" b="1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o-RO" sz="28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800" b="1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o-RO" sz="28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800" b="1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o-RO" sz="28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800" b="1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o-RO" sz="28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2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80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Boli Cardio-Vasculare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8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33.281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8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32.976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8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32.635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8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32.080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8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32.072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8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31.807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2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80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HTA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8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65.279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8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64.537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8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62.918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8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61.040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8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60.410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8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63.314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2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80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Obezitate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8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4.499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8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4.388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8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4.312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8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4.796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8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4.786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8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4.865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2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80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Diabet zaharat (total)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8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38.430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8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36.976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8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36.737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8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34.529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8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34.377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8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31.684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3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80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Diabet zaharat tip II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80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Insulino-independent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8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34.058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8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32.663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8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32.461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8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30.423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8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30.522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8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28.217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680829" y="1714500"/>
            <a:ext cx="7543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28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Date statistice pentru jud. Hunedoara:</a:t>
            </a:r>
            <a:endParaRPr kumimoji="0" lang="ro-RO" altLang="ro-RO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636666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7848600" cy="10287000"/>
          </a:xfrm>
          <a:prstGeom prst="rect">
            <a:avLst/>
          </a:prstGeom>
        </p:spPr>
      </p:pic>
      <p:pic>
        <p:nvPicPr>
          <p:cNvPr id="3" name="I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0"/>
            <a:ext cx="78486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9844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0"/>
            <a:ext cx="8077200" cy="10287000"/>
          </a:xfrm>
          <a:prstGeom prst="rect">
            <a:avLst/>
          </a:prstGeom>
        </p:spPr>
      </p:pic>
      <p:pic>
        <p:nvPicPr>
          <p:cNvPr id="3" name="I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0"/>
            <a:ext cx="7889564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979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31" y="-14316"/>
            <a:ext cx="1148219" cy="10318571"/>
            <a:chOff x="0" y="0"/>
            <a:chExt cx="1530958" cy="13758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30985" cy="13758038"/>
            </a:xfrm>
            <a:custGeom>
              <a:avLst/>
              <a:gdLst/>
              <a:ahLst/>
              <a:cxnLst/>
              <a:rect l="l" t="t" r="r" b="b"/>
              <a:pathLst>
                <a:path w="1530985" h="13758038">
                  <a:moveTo>
                    <a:pt x="0" y="0"/>
                  </a:moveTo>
                  <a:lnTo>
                    <a:pt x="1530985" y="0"/>
                  </a:lnTo>
                  <a:lnTo>
                    <a:pt x="1530985" y="13758038"/>
                  </a:lnTo>
                  <a:lnTo>
                    <a:pt x="0" y="13758038"/>
                  </a:lnTo>
                  <a:close/>
                </a:path>
              </a:pathLst>
            </a:custGeom>
            <a:solidFill>
              <a:srgbClr val="EFEFEF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758726" y="664730"/>
            <a:ext cx="773042" cy="1122018"/>
          </a:xfrm>
          <a:custGeom>
            <a:avLst/>
            <a:gdLst/>
            <a:ahLst/>
            <a:cxnLst/>
            <a:rect l="l" t="t" r="r" b="b"/>
            <a:pathLst>
              <a:path w="773042" h="1122018">
                <a:moveTo>
                  <a:pt x="0" y="0"/>
                </a:moveTo>
                <a:lnTo>
                  <a:pt x="773042" y="0"/>
                </a:lnTo>
                <a:lnTo>
                  <a:pt x="773042" y="1122018"/>
                </a:lnTo>
                <a:lnTo>
                  <a:pt x="0" y="11220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 rot="-5400000">
            <a:off x="17065294" y="8757372"/>
            <a:ext cx="1040067" cy="386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40"/>
              </a:lnSpc>
            </a:pPr>
            <a:r>
              <a:rPr lang="en-US" sz="1950" b="1" spc="0">
                <a:solidFill>
                  <a:srgbClr val="EFEFE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insp.gov.ro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0" y="9581183"/>
            <a:ext cx="1145788" cy="549125"/>
            <a:chOff x="0" y="0"/>
            <a:chExt cx="1527717" cy="73216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27717" cy="732166"/>
            </a:xfrm>
            <a:custGeom>
              <a:avLst/>
              <a:gdLst/>
              <a:ahLst/>
              <a:cxnLst/>
              <a:rect l="l" t="t" r="r" b="b"/>
              <a:pathLst>
                <a:path w="1527717" h="732166">
                  <a:moveTo>
                    <a:pt x="0" y="0"/>
                  </a:moveTo>
                  <a:lnTo>
                    <a:pt x="1527717" y="0"/>
                  </a:lnTo>
                  <a:lnTo>
                    <a:pt x="1527717" y="732166"/>
                  </a:lnTo>
                  <a:lnTo>
                    <a:pt x="0" y="73216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527717" cy="77979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611"/>
                </a:lnSpc>
              </a:pPr>
              <a:r>
                <a:rPr lang="en-US" sz="2175" spc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3</a:t>
              </a:r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791340" y="-154770"/>
            <a:ext cx="10639996" cy="1331620"/>
            <a:chOff x="0" y="0"/>
            <a:chExt cx="14186662" cy="177549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186663" cy="1775460"/>
            </a:xfrm>
            <a:custGeom>
              <a:avLst/>
              <a:gdLst/>
              <a:ahLst/>
              <a:cxnLst/>
              <a:rect l="l" t="t" r="r" b="b"/>
              <a:pathLst>
                <a:path w="14186663" h="1775460">
                  <a:moveTo>
                    <a:pt x="0" y="0"/>
                  </a:moveTo>
                  <a:lnTo>
                    <a:pt x="14186663" y="0"/>
                  </a:lnTo>
                  <a:lnTo>
                    <a:pt x="14186663" y="1775460"/>
                  </a:lnTo>
                  <a:lnTo>
                    <a:pt x="0" y="1775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7" r="-17" b="-1"/>
              </a:stretch>
            </a:blip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746198" y="936186"/>
            <a:ext cx="16541802" cy="9194121"/>
            <a:chOff x="0" y="0"/>
            <a:chExt cx="22055736" cy="1225882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055710" cy="12258802"/>
            </a:xfrm>
            <a:custGeom>
              <a:avLst/>
              <a:gdLst/>
              <a:ahLst/>
              <a:cxnLst/>
              <a:rect l="l" t="t" r="r" b="b"/>
              <a:pathLst>
                <a:path w="22055710" h="12258802">
                  <a:moveTo>
                    <a:pt x="0" y="0"/>
                  </a:moveTo>
                  <a:lnTo>
                    <a:pt x="22055710" y="0"/>
                  </a:lnTo>
                  <a:lnTo>
                    <a:pt x="22055710" y="12258802"/>
                  </a:lnTo>
                  <a:lnTo>
                    <a:pt x="0" y="122588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" r="-1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5864861" y="1786748"/>
            <a:ext cx="9448991" cy="5860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26"/>
              </a:lnSpc>
            </a:pPr>
            <a:r>
              <a:rPr lang="en-US" sz="4426" b="1" spc="17">
                <a:solidFill>
                  <a:srgbClr val="0070C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De ce este importantă alimentația sănătoasă la copii?</a:t>
            </a:r>
          </a:p>
          <a:p>
            <a:pPr algn="just">
              <a:lnSpc>
                <a:spcPts val="4051"/>
              </a:lnSpc>
            </a:pPr>
            <a:endParaRPr lang="en-US" sz="4426" b="1" spc="17">
              <a:solidFill>
                <a:srgbClr val="0070C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366761" lvl="1" indent="-183380" algn="just">
              <a:lnSpc>
                <a:spcPts val="4051"/>
              </a:lnSpc>
              <a:buFont typeface="Arial"/>
              <a:buChar char="•"/>
            </a:pPr>
            <a:r>
              <a:rPr lang="en-US" sz="4051" b="1" spc="16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Îmbunătățește sănătatea generală a organismului</a:t>
            </a:r>
          </a:p>
          <a:p>
            <a:pPr marL="366761" lvl="1" indent="-183380" algn="just">
              <a:lnSpc>
                <a:spcPts val="4051"/>
              </a:lnSpc>
              <a:buFont typeface="Arial"/>
              <a:buChar char="•"/>
            </a:pPr>
            <a:r>
              <a:rPr lang="en-US" sz="4051" b="1" spc="16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Oferă mai multă energie;</a:t>
            </a:r>
          </a:p>
          <a:p>
            <a:pPr marL="366761" lvl="1" indent="-183380" algn="just">
              <a:lnSpc>
                <a:spcPts val="4051"/>
              </a:lnSpc>
              <a:buFont typeface="Arial"/>
              <a:buChar char="•"/>
            </a:pPr>
            <a:r>
              <a:rPr lang="en-US" sz="4051" b="1" spc="16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Dezvoltarea armonioasă a organismului;</a:t>
            </a:r>
          </a:p>
          <a:p>
            <a:pPr marL="366360" lvl="1" indent="-183180" algn="just">
              <a:lnSpc>
                <a:spcPts val="4051"/>
              </a:lnSpc>
              <a:buFont typeface="Arial"/>
              <a:buChar char="•"/>
            </a:pPr>
            <a:r>
              <a:rPr lang="en-US" sz="4051" b="1" spc="16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Menținerea unei greutăți corporale  corespunzătoare;</a:t>
            </a:r>
          </a:p>
          <a:p>
            <a:pPr marL="366360" lvl="1" indent="-183180" algn="just">
              <a:lnSpc>
                <a:spcPts val="4051"/>
              </a:lnSpc>
              <a:buFont typeface="Arial"/>
              <a:buChar char="•"/>
            </a:pPr>
            <a:r>
              <a:rPr lang="en-US" sz="4051" b="1" spc="16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Risc mai scăzut de îmbolnăvire.</a:t>
            </a:r>
          </a:p>
          <a:p>
            <a:pPr marL="366761" lvl="1" indent="-183380" algn="l">
              <a:lnSpc>
                <a:spcPts val="4051"/>
              </a:lnSpc>
            </a:pPr>
            <a:endParaRPr lang="en-US" sz="4051" b="1" spc="16">
              <a:solidFill>
                <a:srgbClr val="262262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2044625" y="6636478"/>
            <a:ext cx="3587046" cy="3588187"/>
            <a:chOff x="0" y="0"/>
            <a:chExt cx="5658170" cy="5659971"/>
          </a:xfrm>
        </p:grpSpPr>
        <p:sp>
          <p:nvSpPr>
            <p:cNvPr id="15" name="Freeform 15" descr="D:\User_Profile\Desktop\image.png"/>
            <p:cNvSpPr/>
            <p:nvPr/>
          </p:nvSpPr>
          <p:spPr>
            <a:xfrm>
              <a:off x="0" y="0"/>
              <a:ext cx="5658231" cy="5660009"/>
            </a:xfrm>
            <a:custGeom>
              <a:avLst/>
              <a:gdLst/>
              <a:ahLst/>
              <a:cxnLst/>
              <a:rect l="l" t="t" r="r" b="b"/>
              <a:pathLst>
                <a:path w="5658231" h="5660009">
                  <a:moveTo>
                    <a:pt x="0" y="0"/>
                  </a:moveTo>
                  <a:lnTo>
                    <a:pt x="5658231" y="0"/>
                  </a:lnTo>
                  <a:lnTo>
                    <a:pt x="5658231" y="5660009"/>
                  </a:lnTo>
                  <a:lnTo>
                    <a:pt x="0" y="5660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5" r="-14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0"/>
            <a:ext cx="7965764" cy="10287000"/>
          </a:xfrm>
          <a:prstGeom prst="rect">
            <a:avLst/>
          </a:prstGeom>
        </p:spPr>
      </p:pic>
      <p:pic>
        <p:nvPicPr>
          <p:cNvPr id="3" name="I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0"/>
            <a:ext cx="79248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7930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2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4467815" cy="10304255"/>
            <a:chOff x="0" y="0"/>
            <a:chExt cx="5957087" cy="137390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57062" cy="13738988"/>
            </a:xfrm>
            <a:custGeom>
              <a:avLst/>
              <a:gdLst/>
              <a:ahLst/>
              <a:cxnLst/>
              <a:rect l="l" t="t" r="r" b="b"/>
              <a:pathLst>
                <a:path w="5957062" h="13738988">
                  <a:moveTo>
                    <a:pt x="0" y="0"/>
                  </a:moveTo>
                  <a:lnTo>
                    <a:pt x="5957062" y="0"/>
                  </a:lnTo>
                  <a:lnTo>
                    <a:pt x="5957062" y="13738988"/>
                  </a:lnTo>
                  <a:lnTo>
                    <a:pt x="0" y="13738988"/>
                  </a:lnTo>
                  <a:close/>
                </a:path>
              </a:pathLst>
            </a:custGeom>
            <a:solidFill>
              <a:srgbClr val="01B69B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650615" y="878113"/>
            <a:ext cx="1783237" cy="686068"/>
            <a:chOff x="0" y="0"/>
            <a:chExt cx="2377649" cy="91475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77694" cy="914781"/>
            </a:xfrm>
            <a:custGeom>
              <a:avLst/>
              <a:gdLst/>
              <a:ahLst/>
              <a:cxnLst/>
              <a:rect l="l" t="t" r="r" b="b"/>
              <a:pathLst>
                <a:path w="2377694" h="914781">
                  <a:moveTo>
                    <a:pt x="0" y="0"/>
                  </a:moveTo>
                  <a:lnTo>
                    <a:pt x="2377694" y="0"/>
                  </a:lnTo>
                  <a:lnTo>
                    <a:pt x="2377694" y="914781"/>
                  </a:lnTo>
                  <a:lnTo>
                    <a:pt x="0" y="9147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5" r="-13" b="2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558578" y="669321"/>
            <a:ext cx="803564" cy="1167396"/>
          </a:xfrm>
          <a:custGeom>
            <a:avLst/>
            <a:gdLst/>
            <a:ahLst/>
            <a:cxnLst/>
            <a:rect l="l" t="t" r="r" b="b"/>
            <a:pathLst>
              <a:path w="803564" h="1167396">
                <a:moveTo>
                  <a:pt x="0" y="0"/>
                </a:moveTo>
                <a:lnTo>
                  <a:pt x="803564" y="0"/>
                </a:lnTo>
                <a:lnTo>
                  <a:pt x="803564" y="1167396"/>
                </a:lnTo>
                <a:lnTo>
                  <a:pt x="0" y="11673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956305" y="6801257"/>
            <a:ext cx="3024101" cy="2711859"/>
          </a:xfrm>
          <a:custGeom>
            <a:avLst/>
            <a:gdLst/>
            <a:ahLst/>
            <a:cxnLst/>
            <a:rect l="l" t="t" r="r" b="b"/>
            <a:pathLst>
              <a:path w="3024101" h="2711859">
                <a:moveTo>
                  <a:pt x="0" y="0"/>
                </a:moveTo>
                <a:lnTo>
                  <a:pt x="3024101" y="0"/>
                </a:lnTo>
                <a:lnTo>
                  <a:pt x="3024101" y="2711859"/>
                </a:lnTo>
                <a:lnTo>
                  <a:pt x="0" y="27118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 rot="-5400000">
            <a:off x="16811456" y="8547096"/>
            <a:ext cx="1504182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40"/>
              </a:lnSpc>
            </a:pPr>
            <a:r>
              <a:rPr lang="en-US" sz="1950" b="1" spc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insp.gov.ro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786186" y="7288625"/>
            <a:ext cx="5462234" cy="836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42"/>
              </a:lnSpc>
            </a:pPr>
            <a:r>
              <a:rPr lang="en-US" sz="4951" b="1" spc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Mulțumim.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789427" y="8554711"/>
            <a:ext cx="5654549" cy="727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40"/>
              </a:lnSpc>
            </a:pPr>
            <a:r>
              <a:rPr lang="en-US" sz="1200" spc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Adresa: str. Dr. Leonte Anastasievici nr. 1-3, sector 5, cod poștal 050463, București, România</a:t>
            </a:r>
          </a:p>
          <a:p>
            <a:pPr algn="l">
              <a:lnSpc>
                <a:spcPts val="1440"/>
              </a:lnSpc>
            </a:pPr>
            <a:r>
              <a:rPr lang="en-US" sz="1200" spc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Telefon secretariat: +4 0213 183 620, +4 0213 183 619</a:t>
            </a:r>
          </a:p>
          <a:p>
            <a:pPr algn="l">
              <a:lnSpc>
                <a:spcPts val="1440"/>
              </a:lnSpc>
            </a:pPr>
            <a:r>
              <a:rPr lang="en-US" sz="1200" spc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Fax: +4 0213 123 426</a:t>
            </a:r>
          </a:p>
          <a:p>
            <a:pPr algn="l">
              <a:lnSpc>
                <a:spcPts val="1440"/>
              </a:lnSpc>
            </a:pPr>
            <a:r>
              <a:rPr lang="en-US" sz="1200" spc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E-mail: directie.generala@insp.gov.ro</a:t>
            </a:r>
          </a:p>
        </p:txBody>
      </p:sp>
      <p:sp>
        <p:nvSpPr>
          <p:cNvPr id="11" name="CasetăText 10">
            <a:extLst>
              <a:ext uri="{FF2B5EF4-FFF2-40B4-BE49-F238E27FC236}">
                <a16:creationId xmlns:a16="http://schemas.microsoft.com/office/drawing/2014/main" xmlns="" id="{CDD0B384-D6B3-7750-2FA0-E6F6E45A36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6374" y="1645511"/>
            <a:ext cx="12399605" cy="4745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defTabSz="1828800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marL="742950" indent="-285750" algn="l" defTabSz="1828800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defTabSz="1828800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defTabSz="1828800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defTabSz="1828800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defTabSz="1828800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defTabSz="1828800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defTabSz="1828800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defTabSz="1828800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DIREC</a:t>
            </a:r>
            <a:r>
              <a:rPr lang="ro-RO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Ț</a:t>
            </a:r>
            <a:r>
              <a:rPr lang="en-GB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IA DE S</a:t>
            </a:r>
            <a:r>
              <a:rPr lang="ro-RO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Ă</a:t>
            </a:r>
            <a:r>
              <a:rPr lang="en-GB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N</a:t>
            </a:r>
            <a:r>
              <a:rPr lang="ro-RO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Ă</a:t>
            </a:r>
            <a:r>
              <a:rPr lang="en-GB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TATE PUBLIC</a:t>
            </a:r>
            <a:r>
              <a:rPr lang="ro-RO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Ă</a:t>
            </a:r>
            <a:r>
              <a:rPr lang="en-GB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 JUDE</a:t>
            </a:r>
            <a:r>
              <a:rPr lang="ro-RO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Ț</a:t>
            </a:r>
            <a:r>
              <a:rPr lang="en-GB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UL HUNEDOARA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ro-RO" altLang="en-US" sz="2800" dirty="0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2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2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DIRECTOR EXECUTIV,	</a:t>
            </a:r>
            <a:r>
              <a:rPr lang="en-US" altLang="en-US" sz="2800" dirty="0" smtClean="0">
                <a:solidFill>
                  <a:schemeClr val="bg1"/>
                </a:solidFill>
                <a:latin typeface="Arial" panose="020B0604020202020204" pitchFamily="34" charset="0"/>
              </a:rPr>
              <a:t>       </a:t>
            </a:r>
            <a:r>
              <a:rPr lang="en-GB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MEDI</a:t>
            </a:r>
            <a:r>
              <a:rPr lang="ro-RO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C</a:t>
            </a:r>
            <a:r>
              <a:rPr lang="en-GB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o-RO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Ș</a:t>
            </a:r>
            <a:r>
              <a:rPr lang="en-GB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EF DEPARTAMENT S.S.P,      </a:t>
            </a:r>
            <a:r>
              <a:rPr lang="en-US" altLang="en-US" sz="2800" dirty="0" smtClean="0">
                <a:solidFill>
                  <a:schemeClr val="bg1"/>
                </a:solidFill>
                <a:latin typeface="Arial" panose="020B0604020202020204" pitchFamily="34" charset="0"/>
              </a:rPr>
              <a:t>Ec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. Fer Ioana Maria </a:t>
            </a:r>
            <a:r>
              <a:rPr lang="en-GB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		</a:t>
            </a:r>
            <a:r>
              <a:rPr lang="ro-RO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	</a:t>
            </a:r>
            <a:r>
              <a:rPr lang="en-US" altLang="en-US" sz="2800" dirty="0" smtClean="0">
                <a:solidFill>
                  <a:schemeClr val="bg1"/>
                </a:solidFill>
                <a:latin typeface="Arial" panose="020B0604020202020204" pitchFamily="34" charset="0"/>
              </a:rPr>
              <a:t>     </a:t>
            </a:r>
            <a:r>
              <a:rPr lang="en-GB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Dr.</a:t>
            </a:r>
            <a:r>
              <a:rPr lang="ro-RO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Bir</a:t>
            </a:r>
            <a:r>
              <a:rPr lang="ro-RO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ă</a:t>
            </a:r>
            <a:r>
              <a:rPr lang="en-GB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u Cecilia</a:t>
            </a:r>
            <a:endParaRPr lang="ro-RO" altLang="en-US" sz="2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o-RO" altLang="en-US" sz="2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o-RO" altLang="en-US" sz="2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o-RO" altLang="en-US" sz="2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o-RO" altLang="en-US" sz="2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o-RO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COORDONATOR P.N. XII,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o-RO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Dr. Roșca Daniela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31" y="-14316"/>
            <a:ext cx="1148219" cy="10318571"/>
            <a:chOff x="0" y="0"/>
            <a:chExt cx="1530958" cy="13758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30985" cy="13758038"/>
            </a:xfrm>
            <a:custGeom>
              <a:avLst/>
              <a:gdLst/>
              <a:ahLst/>
              <a:cxnLst/>
              <a:rect l="l" t="t" r="r" b="b"/>
              <a:pathLst>
                <a:path w="1530985" h="13758038">
                  <a:moveTo>
                    <a:pt x="0" y="0"/>
                  </a:moveTo>
                  <a:lnTo>
                    <a:pt x="1530985" y="0"/>
                  </a:lnTo>
                  <a:lnTo>
                    <a:pt x="1530985" y="13758038"/>
                  </a:lnTo>
                  <a:lnTo>
                    <a:pt x="0" y="13758038"/>
                  </a:lnTo>
                  <a:close/>
                </a:path>
              </a:pathLst>
            </a:custGeom>
            <a:solidFill>
              <a:srgbClr val="EFEFEF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758726" y="664730"/>
            <a:ext cx="773042" cy="1122018"/>
          </a:xfrm>
          <a:custGeom>
            <a:avLst/>
            <a:gdLst/>
            <a:ahLst/>
            <a:cxnLst/>
            <a:rect l="l" t="t" r="r" b="b"/>
            <a:pathLst>
              <a:path w="773042" h="1122018">
                <a:moveTo>
                  <a:pt x="0" y="0"/>
                </a:moveTo>
                <a:lnTo>
                  <a:pt x="773042" y="0"/>
                </a:lnTo>
                <a:lnTo>
                  <a:pt x="773042" y="1122018"/>
                </a:lnTo>
                <a:lnTo>
                  <a:pt x="0" y="11220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 rot="-5400000">
            <a:off x="17065294" y="8757372"/>
            <a:ext cx="1040067" cy="386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40"/>
              </a:lnSpc>
            </a:pPr>
            <a:r>
              <a:rPr lang="en-US" sz="1950" b="1" spc="0">
                <a:solidFill>
                  <a:srgbClr val="EFEFE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insp.gov.ro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0" y="9550121"/>
            <a:ext cx="1145788" cy="549125"/>
            <a:chOff x="0" y="0"/>
            <a:chExt cx="1527717" cy="73216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27717" cy="732166"/>
            </a:xfrm>
            <a:custGeom>
              <a:avLst/>
              <a:gdLst/>
              <a:ahLst/>
              <a:cxnLst/>
              <a:rect l="l" t="t" r="r" b="b"/>
              <a:pathLst>
                <a:path w="1527717" h="732166">
                  <a:moveTo>
                    <a:pt x="0" y="0"/>
                  </a:moveTo>
                  <a:lnTo>
                    <a:pt x="1527717" y="0"/>
                  </a:lnTo>
                  <a:lnTo>
                    <a:pt x="1527717" y="732166"/>
                  </a:lnTo>
                  <a:lnTo>
                    <a:pt x="0" y="73216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527717" cy="77979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611"/>
                </a:lnSpc>
              </a:pPr>
              <a:r>
                <a:rPr lang="en-US" sz="2175" spc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4</a:t>
              </a:r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791340" y="-154770"/>
            <a:ext cx="10639996" cy="1331620"/>
            <a:chOff x="0" y="0"/>
            <a:chExt cx="14186662" cy="177549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186663" cy="1775460"/>
            </a:xfrm>
            <a:custGeom>
              <a:avLst/>
              <a:gdLst/>
              <a:ahLst/>
              <a:cxnLst/>
              <a:rect l="l" t="t" r="r" b="b"/>
              <a:pathLst>
                <a:path w="14186663" h="1775460">
                  <a:moveTo>
                    <a:pt x="0" y="0"/>
                  </a:moveTo>
                  <a:lnTo>
                    <a:pt x="14186663" y="0"/>
                  </a:lnTo>
                  <a:lnTo>
                    <a:pt x="14186663" y="1775460"/>
                  </a:lnTo>
                  <a:lnTo>
                    <a:pt x="0" y="1775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7" r="-17" b="-1"/>
              </a:stretch>
            </a:blip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791340" y="905124"/>
            <a:ext cx="16542072" cy="9194121"/>
            <a:chOff x="0" y="0"/>
            <a:chExt cx="22056096" cy="1225882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056089" cy="12258802"/>
            </a:xfrm>
            <a:custGeom>
              <a:avLst/>
              <a:gdLst/>
              <a:ahLst/>
              <a:cxnLst/>
              <a:rect l="l" t="t" r="r" b="b"/>
              <a:pathLst>
                <a:path w="22056089" h="12258802">
                  <a:moveTo>
                    <a:pt x="0" y="0"/>
                  </a:moveTo>
                  <a:lnTo>
                    <a:pt x="22056089" y="0"/>
                  </a:lnTo>
                  <a:lnTo>
                    <a:pt x="22056089" y="12258802"/>
                  </a:lnTo>
                  <a:lnTo>
                    <a:pt x="0" y="122588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5959389" y="1451237"/>
            <a:ext cx="10047730" cy="4495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51"/>
              </a:lnSpc>
            </a:pPr>
            <a:endParaRPr/>
          </a:p>
          <a:p>
            <a:pPr algn="ctr">
              <a:lnSpc>
                <a:spcPts val="3361"/>
              </a:lnSpc>
            </a:pPr>
            <a:r>
              <a:rPr lang="en-US" sz="4001" b="1" spc="0">
                <a:solidFill>
                  <a:srgbClr val="0070C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Cum arată farfuria sănătoasă?</a:t>
            </a:r>
          </a:p>
          <a:p>
            <a:pPr algn="ctr">
              <a:lnSpc>
                <a:spcPts val="3151"/>
              </a:lnSpc>
            </a:pPr>
            <a:endParaRPr lang="en-US" sz="4001" b="1" spc="0">
              <a:solidFill>
                <a:srgbClr val="0070C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339593" lvl="1" indent="-169797" algn="just">
              <a:lnSpc>
                <a:spcPts val="4389"/>
              </a:lnSpc>
              <a:buFont typeface="Arial"/>
              <a:buChar char="•"/>
            </a:pPr>
            <a:r>
              <a:rPr lang="en-US" sz="3751" b="1">
                <a:solidFill>
                  <a:srgbClr val="00206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Jumătate din farfurie legume și fructe;</a:t>
            </a:r>
          </a:p>
          <a:p>
            <a:pPr marL="339593" lvl="1" indent="-169797" algn="just">
              <a:lnSpc>
                <a:spcPts val="4389"/>
              </a:lnSpc>
              <a:buFont typeface="Arial"/>
              <a:buChar char="•"/>
            </a:pPr>
            <a:r>
              <a:rPr lang="en-US" sz="3751" b="1">
                <a:solidFill>
                  <a:srgbClr val="00206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Un sfert din farfurie cereale;</a:t>
            </a:r>
          </a:p>
          <a:p>
            <a:pPr marL="339593" lvl="1" indent="-169797" algn="just">
              <a:lnSpc>
                <a:spcPts val="4389"/>
              </a:lnSpc>
              <a:buFont typeface="Arial"/>
              <a:buChar char="•"/>
            </a:pPr>
            <a:r>
              <a:rPr lang="en-US" sz="3751" b="1">
                <a:solidFill>
                  <a:srgbClr val="00206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Un sfert din farfurie proteine;</a:t>
            </a:r>
          </a:p>
          <a:p>
            <a:pPr marL="339593" lvl="1" indent="-169797" algn="just">
              <a:lnSpc>
                <a:spcPts val="4389"/>
              </a:lnSpc>
              <a:buFont typeface="Arial"/>
              <a:buChar char="•"/>
            </a:pPr>
            <a:r>
              <a:rPr lang="en-US" sz="3751" b="1">
                <a:solidFill>
                  <a:srgbClr val="00206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Pentru hidratare, apa este cea mai recomandată băutură.</a:t>
            </a:r>
          </a:p>
          <a:p>
            <a:pPr marL="339593" lvl="1" indent="-169797" algn="l">
              <a:lnSpc>
                <a:spcPts val="3151"/>
              </a:lnSpc>
            </a:pPr>
            <a:endParaRPr lang="en-US" sz="3751" b="1">
              <a:solidFill>
                <a:srgbClr val="00206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9423871" y="5144970"/>
            <a:ext cx="5172200" cy="4679713"/>
            <a:chOff x="0" y="0"/>
            <a:chExt cx="6838351" cy="618721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838315" cy="6187186"/>
            </a:xfrm>
            <a:custGeom>
              <a:avLst/>
              <a:gdLst/>
              <a:ahLst/>
              <a:cxnLst/>
              <a:rect l="l" t="t" r="r" b="b"/>
              <a:pathLst>
                <a:path w="6838315" h="6187186">
                  <a:moveTo>
                    <a:pt x="0" y="0"/>
                  </a:moveTo>
                  <a:lnTo>
                    <a:pt x="6838315" y="0"/>
                  </a:lnTo>
                  <a:lnTo>
                    <a:pt x="6838315" y="6187186"/>
                  </a:lnTo>
                  <a:lnTo>
                    <a:pt x="0" y="61871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5" r="-5"/>
              </a:stretch>
            </a:blip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2234589" y="6241909"/>
            <a:ext cx="3856108" cy="3857336"/>
            <a:chOff x="0" y="0"/>
            <a:chExt cx="5658170" cy="5659971"/>
          </a:xfrm>
        </p:grpSpPr>
        <p:sp>
          <p:nvSpPr>
            <p:cNvPr id="17" name="Freeform 17" descr="D:\User_Profile\Desktop\image.png"/>
            <p:cNvSpPr/>
            <p:nvPr/>
          </p:nvSpPr>
          <p:spPr>
            <a:xfrm>
              <a:off x="0" y="0"/>
              <a:ext cx="5658231" cy="5660009"/>
            </a:xfrm>
            <a:custGeom>
              <a:avLst/>
              <a:gdLst/>
              <a:ahLst/>
              <a:cxnLst/>
              <a:rect l="l" t="t" r="r" b="b"/>
              <a:pathLst>
                <a:path w="5658231" h="5660009">
                  <a:moveTo>
                    <a:pt x="0" y="0"/>
                  </a:moveTo>
                  <a:lnTo>
                    <a:pt x="5658231" y="0"/>
                  </a:lnTo>
                  <a:lnTo>
                    <a:pt x="5658231" y="5660009"/>
                  </a:lnTo>
                  <a:lnTo>
                    <a:pt x="0" y="5660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5" r="-14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31" y="-14316"/>
            <a:ext cx="1148219" cy="10318571"/>
            <a:chOff x="0" y="0"/>
            <a:chExt cx="1530958" cy="13758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30985" cy="13758038"/>
            </a:xfrm>
            <a:custGeom>
              <a:avLst/>
              <a:gdLst/>
              <a:ahLst/>
              <a:cxnLst/>
              <a:rect l="l" t="t" r="r" b="b"/>
              <a:pathLst>
                <a:path w="1530985" h="13758038">
                  <a:moveTo>
                    <a:pt x="0" y="0"/>
                  </a:moveTo>
                  <a:lnTo>
                    <a:pt x="1530985" y="0"/>
                  </a:lnTo>
                  <a:lnTo>
                    <a:pt x="1530985" y="13758038"/>
                  </a:lnTo>
                  <a:lnTo>
                    <a:pt x="0" y="13758038"/>
                  </a:lnTo>
                  <a:close/>
                </a:path>
              </a:pathLst>
            </a:custGeom>
            <a:solidFill>
              <a:srgbClr val="EFEFEF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758726" y="664730"/>
            <a:ext cx="773042" cy="1122018"/>
          </a:xfrm>
          <a:custGeom>
            <a:avLst/>
            <a:gdLst/>
            <a:ahLst/>
            <a:cxnLst/>
            <a:rect l="l" t="t" r="r" b="b"/>
            <a:pathLst>
              <a:path w="773042" h="1122018">
                <a:moveTo>
                  <a:pt x="0" y="0"/>
                </a:moveTo>
                <a:lnTo>
                  <a:pt x="773042" y="0"/>
                </a:lnTo>
                <a:lnTo>
                  <a:pt x="773042" y="1122018"/>
                </a:lnTo>
                <a:lnTo>
                  <a:pt x="0" y="11220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 rot="-5400000">
            <a:off x="17065294" y="8757372"/>
            <a:ext cx="1040067" cy="386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40"/>
              </a:lnSpc>
            </a:pPr>
            <a:r>
              <a:rPr lang="en-US" sz="1950" b="1" spc="0">
                <a:solidFill>
                  <a:srgbClr val="EFEFE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insp.gov.ro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0" y="9550121"/>
            <a:ext cx="1145788" cy="754968"/>
            <a:chOff x="0" y="0"/>
            <a:chExt cx="1527717" cy="100662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27717" cy="1006624"/>
            </a:xfrm>
            <a:custGeom>
              <a:avLst/>
              <a:gdLst/>
              <a:ahLst/>
              <a:cxnLst/>
              <a:rect l="l" t="t" r="r" b="b"/>
              <a:pathLst>
                <a:path w="1527717" h="1006624">
                  <a:moveTo>
                    <a:pt x="0" y="0"/>
                  </a:moveTo>
                  <a:lnTo>
                    <a:pt x="1527717" y="0"/>
                  </a:lnTo>
                  <a:lnTo>
                    <a:pt x="1527717" y="1006624"/>
                  </a:lnTo>
                  <a:lnTo>
                    <a:pt x="0" y="100662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527717" cy="105424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611"/>
                </a:lnSpc>
              </a:pPr>
              <a:r>
                <a:rPr lang="en-US" sz="2175" spc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5</a:t>
              </a:r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791340" y="-154770"/>
            <a:ext cx="10639996" cy="1331620"/>
            <a:chOff x="0" y="0"/>
            <a:chExt cx="14186662" cy="177549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186663" cy="1775460"/>
            </a:xfrm>
            <a:custGeom>
              <a:avLst/>
              <a:gdLst/>
              <a:ahLst/>
              <a:cxnLst/>
              <a:rect l="l" t="t" r="r" b="b"/>
              <a:pathLst>
                <a:path w="14186663" h="1775460">
                  <a:moveTo>
                    <a:pt x="0" y="0"/>
                  </a:moveTo>
                  <a:lnTo>
                    <a:pt x="14186663" y="0"/>
                  </a:lnTo>
                  <a:lnTo>
                    <a:pt x="14186663" y="1775460"/>
                  </a:lnTo>
                  <a:lnTo>
                    <a:pt x="0" y="1775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7" r="-17" b="-1"/>
              </a:stretch>
            </a:blip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674241" y="857374"/>
            <a:ext cx="16494441" cy="9167798"/>
            <a:chOff x="0" y="0"/>
            <a:chExt cx="22055736" cy="1225882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055710" cy="12258802"/>
            </a:xfrm>
            <a:custGeom>
              <a:avLst/>
              <a:gdLst/>
              <a:ahLst/>
              <a:cxnLst/>
              <a:rect l="l" t="t" r="r" b="b"/>
              <a:pathLst>
                <a:path w="22055710" h="12258802">
                  <a:moveTo>
                    <a:pt x="0" y="0"/>
                  </a:moveTo>
                  <a:lnTo>
                    <a:pt x="22055710" y="0"/>
                  </a:lnTo>
                  <a:lnTo>
                    <a:pt x="22055710" y="12258802"/>
                  </a:lnTo>
                  <a:lnTo>
                    <a:pt x="0" y="122588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" r="-1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4792781" y="1574945"/>
            <a:ext cx="10547957" cy="6132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5"/>
              </a:lnSpc>
            </a:pPr>
            <a:r>
              <a:rPr lang="en-US" sz="3601" b="1" spc="0" dirty="0" err="1">
                <a:solidFill>
                  <a:srgbClr val="0070C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Recomandări</a:t>
            </a:r>
            <a:r>
              <a:rPr lang="en-US" sz="3601" b="1" spc="0" dirty="0">
                <a:solidFill>
                  <a:srgbClr val="0070C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practice:</a:t>
            </a:r>
          </a:p>
          <a:p>
            <a:pPr algn="ctr">
              <a:lnSpc>
                <a:spcPts val="2520"/>
              </a:lnSpc>
            </a:pPr>
            <a:endParaRPr lang="en-US" sz="3601" b="1" spc="0" dirty="0">
              <a:solidFill>
                <a:srgbClr val="0070C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271675" lvl="1" indent="-135837" algn="just">
              <a:lnSpc>
                <a:spcPts val="2520"/>
              </a:lnSpc>
              <a:buFont typeface="Arial"/>
              <a:buChar char="•"/>
            </a:pPr>
            <a:r>
              <a:rPr lang="en-US" sz="3001" b="1" spc="0" dirty="0" err="1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Obiceiurile</a:t>
            </a:r>
            <a:r>
              <a:rPr lang="en-US" sz="3001" b="1" spc="0" dirty="0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001" b="1" spc="0" dirty="0" err="1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bune</a:t>
            </a:r>
            <a:r>
              <a:rPr lang="en-US" sz="3001" b="1" spc="0" dirty="0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001" b="1" spc="0" dirty="0" err="1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încep</a:t>
            </a:r>
            <a:r>
              <a:rPr lang="en-US" sz="3001" b="1" spc="0" dirty="0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001" b="1" spc="0" dirty="0" err="1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acasă</a:t>
            </a:r>
            <a:r>
              <a:rPr lang="en-US" sz="3001" b="1" spc="0" dirty="0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: </a:t>
            </a:r>
            <a:r>
              <a:rPr lang="en-US" sz="3001" b="1" spc="0" dirty="0" err="1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faceți</a:t>
            </a:r>
            <a:r>
              <a:rPr lang="en-US" sz="3001" b="1" spc="0" dirty="0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din </a:t>
            </a:r>
            <a:r>
              <a:rPr lang="en-US" sz="3001" b="1" spc="0" dirty="0" err="1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micul</a:t>
            </a:r>
            <a:r>
              <a:rPr lang="en-US" sz="3001" b="1" spc="0" dirty="0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001" b="1" spc="0" dirty="0" err="1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dejun</a:t>
            </a:r>
            <a:r>
              <a:rPr lang="en-US" sz="3001" b="1" spc="0" dirty="0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o </a:t>
            </a:r>
            <a:r>
              <a:rPr lang="en-US" sz="3001" b="1" spc="0" dirty="0" err="1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rutină</a:t>
            </a:r>
            <a:r>
              <a:rPr lang="en-US" sz="3001" b="1" spc="0" dirty="0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de </a:t>
            </a:r>
            <a:r>
              <a:rPr lang="en-US" sz="3001" b="1" spc="0" dirty="0" err="1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familie</a:t>
            </a:r>
            <a:r>
              <a:rPr lang="en-US" sz="3001" b="1" spc="0" dirty="0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;</a:t>
            </a:r>
          </a:p>
          <a:p>
            <a:pPr marL="271675" lvl="1" indent="-135837" algn="just">
              <a:lnSpc>
                <a:spcPts val="2520"/>
              </a:lnSpc>
            </a:pPr>
            <a:endParaRPr lang="en-US" sz="3001" b="1" spc="0" dirty="0">
              <a:solidFill>
                <a:srgbClr val="262262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271675" lvl="1" indent="-135837" algn="just">
              <a:lnSpc>
                <a:spcPts val="2520"/>
              </a:lnSpc>
              <a:buFont typeface="Arial"/>
              <a:buChar char="•"/>
            </a:pPr>
            <a:r>
              <a:rPr lang="en-US" sz="3001" b="1" spc="0" dirty="0" err="1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Încurajați</a:t>
            </a:r>
            <a:r>
              <a:rPr lang="en-US" sz="3001" b="1" spc="0" dirty="0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001" b="1" spc="0" dirty="0" err="1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copiii</a:t>
            </a:r>
            <a:r>
              <a:rPr lang="en-US" sz="3001" b="1" spc="0" dirty="0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001" b="1" spc="0" dirty="0" err="1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să</a:t>
            </a:r>
            <a:r>
              <a:rPr lang="en-US" sz="3001" b="1" spc="0" dirty="0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001" b="1" spc="0" dirty="0" err="1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mănânce</a:t>
            </a:r>
            <a:r>
              <a:rPr lang="en-US" sz="3001" b="1" spc="0" dirty="0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001" b="1" spc="0" dirty="0" err="1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zilnic</a:t>
            </a:r>
            <a:r>
              <a:rPr lang="en-US" sz="3001" b="1" spc="0" dirty="0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3 </a:t>
            </a:r>
            <a:r>
              <a:rPr lang="en-US" sz="3001" b="1" spc="0" dirty="0" err="1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porții</a:t>
            </a:r>
            <a:r>
              <a:rPr lang="en-US" sz="3001" b="1" spc="0" dirty="0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de legume </a:t>
            </a:r>
            <a:r>
              <a:rPr lang="en-US" sz="3001" b="1" spc="0" dirty="0" err="1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și</a:t>
            </a:r>
            <a:r>
              <a:rPr lang="en-US" sz="3001" b="1" spc="0" dirty="0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2 </a:t>
            </a:r>
            <a:r>
              <a:rPr lang="en-US" sz="3001" b="1" spc="0" dirty="0" err="1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porții</a:t>
            </a:r>
            <a:r>
              <a:rPr lang="en-US" sz="3001" b="1" spc="0" dirty="0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de </a:t>
            </a:r>
            <a:r>
              <a:rPr lang="en-US" sz="3001" b="1" spc="0" dirty="0" err="1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fructe</a:t>
            </a:r>
            <a:r>
              <a:rPr lang="en-US" sz="3001" b="1" spc="0" dirty="0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;</a:t>
            </a:r>
          </a:p>
          <a:p>
            <a:pPr marL="271675" lvl="1" indent="-135837" algn="just">
              <a:lnSpc>
                <a:spcPts val="2520"/>
              </a:lnSpc>
            </a:pPr>
            <a:endParaRPr lang="en-US" sz="3001" b="1" spc="0" dirty="0">
              <a:solidFill>
                <a:srgbClr val="262262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271675" lvl="1" indent="-135837" algn="just">
              <a:lnSpc>
                <a:spcPts val="2520"/>
              </a:lnSpc>
              <a:buFont typeface="Arial"/>
              <a:buChar char="•"/>
            </a:pPr>
            <a:r>
              <a:rPr lang="en-US" sz="3001" b="1" spc="0" dirty="0" err="1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Oferiți</a:t>
            </a:r>
            <a:r>
              <a:rPr lang="en-US" sz="3001" b="1" spc="0" dirty="0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001" b="1" spc="0" dirty="0" err="1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copiilor</a:t>
            </a:r>
            <a:r>
              <a:rPr lang="en-US" sz="3001" b="1" spc="0" dirty="0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001" b="1" spc="0" dirty="0" err="1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apă</a:t>
            </a:r>
            <a:r>
              <a:rPr lang="en-US" sz="3001" b="1" spc="0" dirty="0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001" b="1" spc="0" dirty="0" err="1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pentru</a:t>
            </a:r>
            <a:r>
              <a:rPr lang="en-US" sz="3001" b="1" spc="0" dirty="0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001" b="1" spc="0" dirty="0" err="1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hidratare</a:t>
            </a:r>
            <a:r>
              <a:rPr lang="en-US" sz="3001" b="1" spc="0" dirty="0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;</a:t>
            </a:r>
          </a:p>
          <a:p>
            <a:pPr marL="271675" lvl="1" indent="-135837" algn="just">
              <a:lnSpc>
                <a:spcPts val="2520"/>
              </a:lnSpc>
            </a:pPr>
            <a:endParaRPr lang="en-US" sz="3001" b="1" spc="0" dirty="0">
              <a:solidFill>
                <a:srgbClr val="262262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271675" lvl="1" indent="-135837" algn="just">
              <a:lnSpc>
                <a:spcPts val="2520"/>
              </a:lnSpc>
              <a:buFont typeface="Arial"/>
              <a:buChar char="•"/>
            </a:pPr>
            <a:r>
              <a:rPr lang="en-US" sz="3001" b="1" spc="0" dirty="0" err="1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Evitați</a:t>
            </a:r>
            <a:r>
              <a:rPr lang="en-US" sz="3001" b="1" spc="0" dirty="0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001" b="1" spc="0" dirty="0" err="1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alimentele</a:t>
            </a:r>
            <a:r>
              <a:rPr lang="en-US" sz="3001" b="1" spc="0" dirty="0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001" b="1" spc="0" dirty="0" err="1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ultraprocesate</a:t>
            </a:r>
            <a:r>
              <a:rPr lang="en-US" sz="3001" b="1" spc="0" dirty="0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care </a:t>
            </a:r>
            <a:r>
              <a:rPr lang="en-US" sz="3001" b="1" spc="0" dirty="0" err="1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conțin</a:t>
            </a:r>
            <a:r>
              <a:rPr lang="en-US" sz="3001" b="1" spc="0" dirty="0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001" b="1" spc="0" dirty="0" err="1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zahăr</a:t>
            </a:r>
            <a:r>
              <a:rPr lang="en-US" sz="3001" b="1" spc="0" dirty="0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001" b="1" spc="0" dirty="0" err="1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adăugat</a:t>
            </a:r>
            <a:r>
              <a:rPr lang="en-US" sz="3001" b="1" spc="0" dirty="0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001" b="1" spc="0" dirty="0" err="1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și</a:t>
            </a:r>
            <a:r>
              <a:rPr lang="en-US" sz="3001" b="1" spc="0" dirty="0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001" b="1" spc="0" dirty="0" err="1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exces</a:t>
            </a:r>
            <a:r>
              <a:rPr lang="en-US" sz="3001" b="1" spc="0" dirty="0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de </a:t>
            </a:r>
            <a:r>
              <a:rPr lang="en-US" sz="3001" b="1" spc="0" dirty="0" err="1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grăsimi</a:t>
            </a:r>
            <a:r>
              <a:rPr lang="en-US" sz="3001" b="1" spc="0" dirty="0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001" b="1" spc="0" dirty="0" err="1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și</a:t>
            </a:r>
            <a:r>
              <a:rPr lang="en-US" sz="3001" b="1" spc="0" dirty="0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001" b="1" spc="0" dirty="0" err="1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sare</a:t>
            </a:r>
            <a:r>
              <a:rPr lang="en-US" sz="3001" b="1" spc="0" dirty="0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;</a:t>
            </a:r>
          </a:p>
          <a:p>
            <a:pPr marL="271675" lvl="1" indent="-135837" algn="just">
              <a:lnSpc>
                <a:spcPts val="2520"/>
              </a:lnSpc>
            </a:pPr>
            <a:endParaRPr lang="en-US" sz="3001" b="1" spc="0" dirty="0">
              <a:solidFill>
                <a:srgbClr val="262262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271675" lvl="1" indent="-135837" algn="just">
              <a:lnSpc>
                <a:spcPts val="2520"/>
              </a:lnSpc>
              <a:buFont typeface="Arial"/>
              <a:buChar char="•"/>
            </a:pPr>
            <a:r>
              <a:rPr lang="en-US" sz="3001" b="1" spc="0" dirty="0" err="1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Înlocuiți</a:t>
            </a:r>
            <a:r>
              <a:rPr lang="en-US" sz="3001" b="1" spc="0" dirty="0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001" b="1" spc="0" dirty="0" err="1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gustările</a:t>
            </a:r>
            <a:r>
              <a:rPr lang="en-US" sz="3001" b="1" spc="0" dirty="0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001" b="1" spc="0" dirty="0" err="1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dulci</a:t>
            </a:r>
            <a:r>
              <a:rPr lang="en-US" sz="3001" b="1" spc="0" dirty="0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cu </a:t>
            </a:r>
            <a:r>
              <a:rPr lang="en-US" sz="3001" b="1" spc="0" dirty="0" err="1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fructe</a:t>
            </a:r>
            <a:r>
              <a:rPr lang="en-US" sz="3001" b="1" spc="0" dirty="0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/legume </a:t>
            </a:r>
            <a:r>
              <a:rPr lang="en-US" sz="3001" b="1" spc="0" dirty="0" err="1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proaspete</a:t>
            </a:r>
            <a:r>
              <a:rPr lang="en-US" sz="3001" b="1" spc="0" dirty="0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001" b="1" spc="0" dirty="0" err="1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sau</a:t>
            </a:r>
            <a:r>
              <a:rPr lang="en-US" sz="3001" b="1" spc="0" dirty="0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001" b="1" spc="0" dirty="0" err="1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fructe</a:t>
            </a:r>
            <a:r>
              <a:rPr lang="en-US" sz="3001" b="1" spc="0" dirty="0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001" b="1" spc="0" dirty="0" err="1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deshidratate</a:t>
            </a:r>
            <a:r>
              <a:rPr lang="en-US" sz="3001" b="1" spc="0" dirty="0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.</a:t>
            </a:r>
          </a:p>
          <a:p>
            <a:pPr marL="271675" lvl="1" indent="-135837" algn="just">
              <a:lnSpc>
                <a:spcPts val="2520"/>
              </a:lnSpc>
            </a:pPr>
            <a:endParaRPr lang="en-US" sz="3001" b="1" spc="0" dirty="0">
              <a:solidFill>
                <a:srgbClr val="262262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271675" lvl="1" indent="-135837" algn="just">
              <a:lnSpc>
                <a:spcPts val="2520"/>
              </a:lnSpc>
            </a:pPr>
            <a:endParaRPr lang="en-US" sz="3001" b="1" spc="0" dirty="0">
              <a:solidFill>
                <a:srgbClr val="262262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271675" lvl="1" indent="-135837" algn="l">
              <a:lnSpc>
                <a:spcPts val="2520"/>
              </a:lnSpc>
            </a:pPr>
            <a:endParaRPr lang="en-US" sz="3001" b="1" spc="0" dirty="0">
              <a:solidFill>
                <a:srgbClr val="262262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271675" lvl="1" indent="-135837" algn="l">
              <a:lnSpc>
                <a:spcPts val="2520"/>
              </a:lnSpc>
            </a:pPr>
            <a:endParaRPr lang="en-US" sz="3001" b="1" spc="0" dirty="0">
              <a:solidFill>
                <a:srgbClr val="262262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5637758" y="790869"/>
            <a:ext cx="1772432" cy="1817540"/>
            <a:chOff x="0" y="0"/>
            <a:chExt cx="2363243" cy="242338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363216" cy="2423414"/>
            </a:xfrm>
            <a:custGeom>
              <a:avLst/>
              <a:gdLst/>
              <a:ahLst/>
              <a:cxnLst/>
              <a:rect l="l" t="t" r="r" b="b"/>
              <a:pathLst>
                <a:path w="2363216" h="2423414">
                  <a:moveTo>
                    <a:pt x="0" y="0"/>
                  </a:moveTo>
                  <a:lnTo>
                    <a:pt x="2363216" y="0"/>
                  </a:lnTo>
                  <a:lnTo>
                    <a:pt x="2363216" y="2423414"/>
                  </a:lnTo>
                  <a:lnTo>
                    <a:pt x="0" y="24234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9" r="-20" b="1"/>
              </a:stretch>
            </a:blip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2269576" y="1517795"/>
            <a:ext cx="1785397" cy="1785397"/>
            <a:chOff x="0" y="0"/>
            <a:chExt cx="2380530" cy="238053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380488" cy="2380488"/>
            </a:xfrm>
            <a:custGeom>
              <a:avLst/>
              <a:gdLst/>
              <a:ahLst/>
              <a:cxnLst/>
              <a:rect l="l" t="t" r="r" b="b"/>
              <a:pathLst>
                <a:path w="2380488" h="2380488">
                  <a:moveTo>
                    <a:pt x="0" y="0"/>
                  </a:moveTo>
                  <a:lnTo>
                    <a:pt x="2380488" y="0"/>
                  </a:lnTo>
                  <a:lnTo>
                    <a:pt x="2380488" y="2380488"/>
                  </a:lnTo>
                  <a:lnTo>
                    <a:pt x="0" y="23804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r="-1" b="-1"/>
              </a:stretch>
            </a:blip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15082692" y="4492125"/>
            <a:ext cx="2296437" cy="1729486"/>
            <a:chOff x="0" y="0"/>
            <a:chExt cx="3061916" cy="230598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061970" cy="2305939"/>
            </a:xfrm>
            <a:custGeom>
              <a:avLst/>
              <a:gdLst/>
              <a:ahLst/>
              <a:cxnLst/>
              <a:rect l="l" t="t" r="r" b="b"/>
              <a:pathLst>
                <a:path w="3061970" h="2305939">
                  <a:moveTo>
                    <a:pt x="0" y="0"/>
                  </a:moveTo>
                  <a:lnTo>
                    <a:pt x="3061970" y="0"/>
                  </a:lnTo>
                  <a:lnTo>
                    <a:pt x="3061970" y="2305939"/>
                  </a:lnTo>
                  <a:lnTo>
                    <a:pt x="0" y="23059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8" r="-6" b="-1"/>
              </a:stretch>
            </a:blip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1851830" y="7874386"/>
            <a:ext cx="1674654" cy="1675735"/>
            <a:chOff x="0" y="0"/>
            <a:chExt cx="2232872" cy="223431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232914" cy="2234311"/>
            </a:xfrm>
            <a:custGeom>
              <a:avLst/>
              <a:gdLst/>
              <a:ahLst/>
              <a:cxnLst/>
              <a:rect l="l" t="t" r="r" b="b"/>
              <a:pathLst>
                <a:path w="2232914" h="2234311">
                  <a:moveTo>
                    <a:pt x="0" y="0"/>
                  </a:moveTo>
                  <a:lnTo>
                    <a:pt x="2232914" y="0"/>
                  </a:lnTo>
                  <a:lnTo>
                    <a:pt x="2232914" y="2234311"/>
                  </a:lnTo>
                  <a:lnTo>
                    <a:pt x="0" y="2234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32" r="-30"/>
              </a:stretch>
            </a:blipFill>
          </p:spPr>
        </p:sp>
      </p:grp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8433939" y="7367049"/>
            <a:ext cx="2388169" cy="1837933"/>
            <a:chOff x="0" y="0"/>
            <a:chExt cx="2480649" cy="190910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480691" cy="1909064"/>
            </a:xfrm>
            <a:custGeom>
              <a:avLst/>
              <a:gdLst/>
              <a:ahLst/>
              <a:cxnLst/>
              <a:rect l="l" t="t" r="r" b="b"/>
              <a:pathLst>
                <a:path w="2480691" h="1909064">
                  <a:moveTo>
                    <a:pt x="0" y="0"/>
                  </a:moveTo>
                  <a:lnTo>
                    <a:pt x="2480691" y="0"/>
                  </a:lnTo>
                  <a:lnTo>
                    <a:pt x="2480691" y="1909064"/>
                  </a:lnTo>
                  <a:lnTo>
                    <a:pt x="0" y="19090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54" r="1" b="-56"/>
              </a:stretch>
            </a:blipFill>
          </p:spPr>
        </p:sp>
      </p:grp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13808334" y="6352071"/>
            <a:ext cx="2715641" cy="3437633"/>
            <a:chOff x="0" y="0"/>
            <a:chExt cx="3620854" cy="458351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3620897" cy="4583557"/>
            </a:xfrm>
            <a:custGeom>
              <a:avLst/>
              <a:gdLst/>
              <a:ahLst/>
              <a:cxnLst/>
              <a:rect l="l" t="t" r="r" b="b"/>
              <a:pathLst>
                <a:path w="3620897" h="4583557">
                  <a:moveTo>
                    <a:pt x="0" y="0"/>
                  </a:moveTo>
                  <a:lnTo>
                    <a:pt x="3620897" y="0"/>
                  </a:lnTo>
                  <a:lnTo>
                    <a:pt x="3620897" y="4583557"/>
                  </a:lnTo>
                  <a:lnTo>
                    <a:pt x="0" y="4583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2" r="-1" b="1"/>
              </a:stretch>
            </a:blipFill>
          </p:spPr>
        </p:sp>
      </p:grpSp>
      <p:sp>
        <p:nvSpPr>
          <p:cNvPr id="26" name="Freeform 26"/>
          <p:cNvSpPr/>
          <p:nvPr/>
        </p:nvSpPr>
        <p:spPr>
          <a:xfrm>
            <a:off x="5961009" y="6607643"/>
            <a:ext cx="1589644" cy="1678372"/>
          </a:xfrm>
          <a:custGeom>
            <a:avLst/>
            <a:gdLst/>
            <a:ahLst/>
            <a:cxnLst/>
            <a:rect l="l" t="t" r="r" b="b"/>
            <a:pathLst>
              <a:path w="1589644" h="1678372">
                <a:moveTo>
                  <a:pt x="0" y="0"/>
                </a:moveTo>
                <a:lnTo>
                  <a:pt x="1589644" y="0"/>
                </a:lnTo>
                <a:lnTo>
                  <a:pt x="1589644" y="1678372"/>
                </a:lnTo>
                <a:lnTo>
                  <a:pt x="0" y="167837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1736508" y="6941887"/>
            <a:ext cx="1196900" cy="1009885"/>
          </a:xfrm>
          <a:custGeom>
            <a:avLst/>
            <a:gdLst/>
            <a:ahLst/>
            <a:cxnLst/>
            <a:rect l="l" t="t" r="r" b="b"/>
            <a:pathLst>
              <a:path w="1196900" h="1009885">
                <a:moveTo>
                  <a:pt x="0" y="0"/>
                </a:moveTo>
                <a:lnTo>
                  <a:pt x="1196900" y="0"/>
                </a:lnTo>
                <a:lnTo>
                  <a:pt x="1196900" y="1009884"/>
                </a:lnTo>
                <a:lnTo>
                  <a:pt x="0" y="100988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grpSp>
        <p:nvGrpSpPr>
          <p:cNvPr id="28" name="Group 28"/>
          <p:cNvGrpSpPr>
            <a:grpSpLocks noChangeAspect="1"/>
          </p:cNvGrpSpPr>
          <p:nvPr/>
        </p:nvGrpSpPr>
        <p:grpSpPr>
          <a:xfrm>
            <a:off x="1791340" y="6607643"/>
            <a:ext cx="3587046" cy="3588187"/>
            <a:chOff x="0" y="0"/>
            <a:chExt cx="5658170" cy="5659971"/>
          </a:xfrm>
        </p:grpSpPr>
        <p:sp>
          <p:nvSpPr>
            <p:cNvPr id="29" name="Freeform 29" descr="D:\User_Profile\Desktop\image.png"/>
            <p:cNvSpPr/>
            <p:nvPr/>
          </p:nvSpPr>
          <p:spPr>
            <a:xfrm>
              <a:off x="0" y="0"/>
              <a:ext cx="5658231" cy="5660009"/>
            </a:xfrm>
            <a:custGeom>
              <a:avLst/>
              <a:gdLst/>
              <a:ahLst/>
              <a:cxnLst/>
              <a:rect l="l" t="t" r="r" b="b"/>
              <a:pathLst>
                <a:path w="5658231" h="5660009">
                  <a:moveTo>
                    <a:pt x="0" y="0"/>
                  </a:moveTo>
                  <a:lnTo>
                    <a:pt x="5658231" y="0"/>
                  </a:lnTo>
                  <a:lnTo>
                    <a:pt x="5658231" y="5660009"/>
                  </a:lnTo>
                  <a:lnTo>
                    <a:pt x="0" y="5660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l="-15" r="-14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31" y="-14316"/>
            <a:ext cx="1148219" cy="10318571"/>
            <a:chOff x="0" y="0"/>
            <a:chExt cx="1530958" cy="13758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30985" cy="13758038"/>
            </a:xfrm>
            <a:custGeom>
              <a:avLst/>
              <a:gdLst/>
              <a:ahLst/>
              <a:cxnLst/>
              <a:rect l="l" t="t" r="r" b="b"/>
              <a:pathLst>
                <a:path w="1530985" h="13758038">
                  <a:moveTo>
                    <a:pt x="0" y="0"/>
                  </a:moveTo>
                  <a:lnTo>
                    <a:pt x="1530985" y="0"/>
                  </a:lnTo>
                  <a:lnTo>
                    <a:pt x="1530985" y="13758038"/>
                  </a:lnTo>
                  <a:lnTo>
                    <a:pt x="0" y="13758038"/>
                  </a:lnTo>
                  <a:close/>
                </a:path>
              </a:pathLst>
            </a:custGeom>
            <a:solidFill>
              <a:srgbClr val="EFEFEF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758726" y="664730"/>
            <a:ext cx="773042" cy="1122018"/>
          </a:xfrm>
          <a:custGeom>
            <a:avLst/>
            <a:gdLst/>
            <a:ahLst/>
            <a:cxnLst/>
            <a:rect l="l" t="t" r="r" b="b"/>
            <a:pathLst>
              <a:path w="773042" h="1122018">
                <a:moveTo>
                  <a:pt x="0" y="0"/>
                </a:moveTo>
                <a:lnTo>
                  <a:pt x="773042" y="0"/>
                </a:lnTo>
                <a:lnTo>
                  <a:pt x="773042" y="1122018"/>
                </a:lnTo>
                <a:lnTo>
                  <a:pt x="0" y="11220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 rot="-5400000">
            <a:off x="17065294" y="8757372"/>
            <a:ext cx="1040067" cy="386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40"/>
              </a:lnSpc>
            </a:pPr>
            <a:r>
              <a:rPr lang="en-US" sz="1950" b="1" spc="0">
                <a:solidFill>
                  <a:srgbClr val="EFEFE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insp.gov.ro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0" y="9550121"/>
            <a:ext cx="1145788" cy="549125"/>
            <a:chOff x="0" y="0"/>
            <a:chExt cx="1527717" cy="73216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27717" cy="732166"/>
            </a:xfrm>
            <a:custGeom>
              <a:avLst/>
              <a:gdLst/>
              <a:ahLst/>
              <a:cxnLst/>
              <a:rect l="l" t="t" r="r" b="b"/>
              <a:pathLst>
                <a:path w="1527717" h="732166">
                  <a:moveTo>
                    <a:pt x="0" y="0"/>
                  </a:moveTo>
                  <a:lnTo>
                    <a:pt x="1527717" y="0"/>
                  </a:lnTo>
                  <a:lnTo>
                    <a:pt x="1527717" y="732166"/>
                  </a:lnTo>
                  <a:lnTo>
                    <a:pt x="0" y="73216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527717" cy="77979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611"/>
                </a:lnSpc>
              </a:pPr>
              <a:r>
                <a:rPr lang="en-US" sz="2175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6</a:t>
              </a:r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2129089" y="-105881"/>
            <a:ext cx="10639996" cy="1331620"/>
            <a:chOff x="0" y="0"/>
            <a:chExt cx="14186662" cy="177549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186663" cy="1775460"/>
            </a:xfrm>
            <a:custGeom>
              <a:avLst/>
              <a:gdLst/>
              <a:ahLst/>
              <a:cxnLst/>
              <a:rect l="l" t="t" r="r" b="b"/>
              <a:pathLst>
                <a:path w="14186663" h="1775460">
                  <a:moveTo>
                    <a:pt x="0" y="0"/>
                  </a:moveTo>
                  <a:lnTo>
                    <a:pt x="14186663" y="0"/>
                  </a:lnTo>
                  <a:lnTo>
                    <a:pt x="14186663" y="1775460"/>
                  </a:lnTo>
                  <a:lnTo>
                    <a:pt x="0" y="1775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7" r="-17" b="-1"/>
              </a:stretch>
            </a:blip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747279" y="936186"/>
            <a:ext cx="16540721" cy="9194121"/>
            <a:chOff x="0" y="0"/>
            <a:chExt cx="22054295" cy="1225882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054313" cy="12258802"/>
            </a:xfrm>
            <a:custGeom>
              <a:avLst/>
              <a:gdLst/>
              <a:ahLst/>
              <a:cxnLst/>
              <a:rect l="l" t="t" r="r" b="b"/>
              <a:pathLst>
                <a:path w="22054313" h="12258802">
                  <a:moveTo>
                    <a:pt x="0" y="0"/>
                  </a:moveTo>
                  <a:lnTo>
                    <a:pt x="22054313" y="0"/>
                  </a:lnTo>
                  <a:lnTo>
                    <a:pt x="22054313" y="12258802"/>
                  </a:lnTo>
                  <a:lnTo>
                    <a:pt x="0" y="122588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4" r="-4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5673638" y="1057275"/>
            <a:ext cx="10694215" cy="8273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38"/>
              </a:lnSpc>
            </a:pPr>
            <a:endParaRPr/>
          </a:p>
          <a:p>
            <a:pPr algn="just">
              <a:lnSpc>
                <a:spcPts val="2938"/>
              </a:lnSpc>
            </a:pPr>
            <a:endParaRPr/>
          </a:p>
          <a:p>
            <a:pPr algn="just">
              <a:lnSpc>
                <a:spcPts val="2938"/>
              </a:lnSpc>
            </a:pPr>
            <a:r>
              <a:rPr lang="en-US" sz="3301" b="1" i="1">
                <a:solidFill>
                  <a:srgbClr val="262262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 </a:t>
            </a:r>
            <a:r>
              <a:rPr lang="en-US" sz="3301" b="1">
                <a:solidFill>
                  <a:srgbClr val="7030A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Cum se construiește o atitudine pozitivă față de alimentația sănătoasă?</a:t>
            </a:r>
          </a:p>
          <a:p>
            <a:pPr algn="just">
              <a:lnSpc>
                <a:spcPts val="2938"/>
              </a:lnSpc>
            </a:pPr>
            <a:endParaRPr lang="en-US" sz="3301" b="1">
              <a:solidFill>
                <a:srgbClr val="7030A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278467" lvl="1" indent="-139233" algn="just">
              <a:lnSpc>
                <a:spcPts val="2737"/>
              </a:lnSpc>
              <a:buFont typeface="Arial"/>
              <a:buChar char="•"/>
            </a:pPr>
            <a:r>
              <a:rPr lang="en-US" sz="3076" b="1">
                <a:solidFill>
                  <a:srgbClr val="005D79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Implicați copiii în procurarea și pregătirea alimentelor;</a:t>
            </a:r>
          </a:p>
          <a:p>
            <a:pPr marL="298842" lvl="1" indent="-149421" algn="just">
              <a:lnSpc>
                <a:spcPts val="2938"/>
              </a:lnSpc>
            </a:pPr>
            <a:endParaRPr lang="en-US" sz="3076" b="1">
              <a:solidFill>
                <a:srgbClr val="005D79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278467" lvl="1" indent="-139233" algn="just">
              <a:lnSpc>
                <a:spcPts val="2737"/>
              </a:lnSpc>
              <a:buFont typeface="Arial"/>
              <a:buChar char="•"/>
            </a:pPr>
            <a:r>
              <a:rPr lang="en-US" sz="3076" b="1">
                <a:solidFill>
                  <a:srgbClr val="005D79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Cumpărați produse sănătoase și de sezon;</a:t>
            </a:r>
          </a:p>
          <a:p>
            <a:pPr marL="298842" lvl="1" indent="-149421" algn="just">
              <a:lnSpc>
                <a:spcPts val="2938"/>
              </a:lnSpc>
            </a:pPr>
            <a:endParaRPr lang="en-US" sz="3076" b="1">
              <a:solidFill>
                <a:srgbClr val="005D79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278467" lvl="1" indent="-139233" algn="just">
              <a:lnSpc>
                <a:spcPts val="2737"/>
              </a:lnSpc>
              <a:buFont typeface="Arial"/>
              <a:buChar char="•"/>
            </a:pPr>
            <a:r>
              <a:rPr lang="en-US" sz="3076" b="1">
                <a:solidFill>
                  <a:srgbClr val="005D79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Discutați cu copiii despre impactul alimentelor asupra sănătății;</a:t>
            </a:r>
          </a:p>
          <a:p>
            <a:pPr marL="298842" lvl="1" indent="-149421" algn="just">
              <a:lnSpc>
                <a:spcPts val="2938"/>
              </a:lnSpc>
            </a:pPr>
            <a:endParaRPr lang="en-US" sz="3076" b="1">
              <a:solidFill>
                <a:srgbClr val="005D79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278467" lvl="1" indent="-139233" algn="just">
              <a:lnSpc>
                <a:spcPts val="2737"/>
              </a:lnSpc>
              <a:buFont typeface="Arial"/>
              <a:buChar char="•"/>
            </a:pPr>
            <a:r>
              <a:rPr lang="en-US" sz="3076" b="1">
                <a:solidFill>
                  <a:srgbClr val="005D79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Fiți exemplu pentru copii și mâncați sănătos;</a:t>
            </a:r>
          </a:p>
          <a:p>
            <a:pPr marL="298842" lvl="1" indent="-149421" algn="just">
              <a:lnSpc>
                <a:spcPts val="2938"/>
              </a:lnSpc>
            </a:pPr>
            <a:endParaRPr lang="en-US" sz="3076" b="1">
              <a:solidFill>
                <a:srgbClr val="005D79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289790" lvl="1" indent="-144895" algn="just">
              <a:lnSpc>
                <a:spcPts val="3201"/>
              </a:lnSpc>
              <a:buFont typeface="Arial"/>
              <a:buChar char="•"/>
            </a:pPr>
            <a:r>
              <a:rPr lang="en-US" sz="3201" b="1">
                <a:solidFill>
                  <a:srgbClr val="005D79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Nu forțați copilul să mănânce. Cantitatea de alimente consumată la o masă variază în funcție de nivelul de activitate fizică, puseele de creștere, starea de dispoziție (bucurie, tristețe).</a:t>
            </a:r>
          </a:p>
          <a:p>
            <a:pPr marL="298842" lvl="1" indent="-149421" algn="just">
              <a:lnSpc>
                <a:spcPts val="2938"/>
              </a:lnSpc>
            </a:pPr>
            <a:endParaRPr lang="en-US" sz="3201" b="1">
              <a:solidFill>
                <a:srgbClr val="005D79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298842" lvl="1" indent="-149421" algn="l">
              <a:lnSpc>
                <a:spcPts val="2938"/>
              </a:lnSpc>
            </a:pPr>
            <a:endParaRPr lang="en-US" sz="3201" b="1">
              <a:solidFill>
                <a:srgbClr val="005D79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298842" lvl="1" indent="-149421" algn="l">
              <a:lnSpc>
                <a:spcPts val="2938"/>
              </a:lnSpc>
            </a:pPr>
            <a:endParaRPr lang="en-US" sz="3201" b="1">
              <a:solidFill>
                <a:srgbClr val="005D79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298842" lvl="1" indent="-149421" algn="l">
              <a:lnSpc>
                <a:spcPts val="2938"/>
              </a:lnSpc>
            </a:pPr>
            <a:endParaRPr lang="en-US" sz="3201" b="1">
              <a:solidFill>
                <a:srgbClr val="005D79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298842" lvl="1" indent="-149421" algn="l">
              <a:lnSpc>
                <a:spcPts val="2938"/>
              </a:lnSpc>
            </a:pPr>
            <a:endParaRPr lang="en-US" sz="3201" b="1">
              <a:solidFill>
                <a:srgbClr val="005D79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791340" y="6833526"/>
            <a:ext cx="3587046" cy="3588187"/>
            <a:chOff x="0" y="0"/>
            <a:chExt cx="5658170" cy="5659971"/>
          </a:xfrm>
        </p:grpSpPr>
        <p:sp>
          <p:nvSpPr>
            <p:cNvPr id="15" name="Freeform 15" descr="D:\User_Profile\Desktop\image.png"/>
            <p:cNvSpPr/>
            <p:nvPr/>
          </p:nvSpPr>
          <p:spPr>
            <a:xfrm>
              <a:off x="0" y="0"/>
              <a:ext cx="5658231" cy="5660009"/>
            </a:xfrm>
            <a:custGeom>
              <a:avLst/>
              <a:gdLst/>
              <a:ahLst/>
              <a:cxnLst/>
              <a:rect l="l" t="t" r="r" b="b"/>
              <a:pathLst>
                <a:path w="5658231" h="5660009">
                  <a:moveTo>
                    <a:pt x="0" y="0"/>
                  </a:moveTo>
                  <a:lnTo>
                    <a:pt x="5658231" y="0"/>
                  </a:lnTo>
                  <a:lnTo>
                    <a:pt x="5658231" y="5660009"/>
                  </a:lnTo>
                  <a:lnTo>
                    <a:pt x="0" y="5660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5" r="-14"/>
              </a:stretch>
            </a:blip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3973070" y="6964873"/>
            <a:ext cx="3040198" cy="2976498"/>
            <a:chOff x="0" y="0"/>
            <a:chExt cx="4468986" cy="437534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469003" cy="4375404"/>
            </a:xfrm>
            <a:custGeom>
              <a:avLst/>
              <a:gdLst/>
              <a:ahLst/>
              <a:cxnLst/>
              <a:rect l="l" t="t" r="r" b="b"/>
              <a:pathLst>
                <a:path w="4469003" h="4375404">
                  <a:moveTo>
                    <a:pt x="0" y="0"/>
                  </a:moveTo>
                  <a:lnTo>
                    <a:pt x="4469003" y="0"/>
                  </a:lnTo>
                  <a:lnTo>
                    <a:pt x="4469003" y="4375404"/>
                  </a:lnTo>
                  <a:lnTo>
                    <a:pt x="0" y="43754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22" b="-21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Piramida alimentară :: Nutriscience">
            <a:extLst>
              <a:ext uri="{FF2B5EF4-FFF2-40B4-BE49-F238E27FC236}">
                <a16:creationId xmlns="" xmlns:a16="http://schemas.microsoft.com/office/drawing/2014/main" id="{87DA8A95-C484-52FD-F7D8-504C974AF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76" y="602547"/>
            <a:ext cx="8769270" cy="9684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Imagine 2">
            <a:extLst>
              <a:ext uri="{FF2B5EF4-FFF2-40B4-BE49-F238E27FC236}">
                <a16:creationId xmlns="" xmlns:a16="http://schemas.microsoft.com/office/drawing/2014/main" id="{9DA8292A-EEF8-EE9F-9893-7324A48152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1563" y="602547"/>
            <a:ext cx="8769269" cy="9684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tăText 1">
            <a:extLst>
              <a:ext uri="{FF2B5EF4-FFF2-40B4-BE49-F238E27FC236}">
                <a16:creationId xmlns="" xmlns:a16="http://schemas.microsoft.com/office/drawing/2014/main" id="{ACF305F6-F726-DB37-2EDB-FF998BC268A7}"/>
              </a:ext>
            </a:extLst>
          </p:cNvPr>
          <p:cNvSpPr txBox="1"/>
          <p:nvPr/>
        </p:nvSpPr>
        <p:spPr>
          <a:xfrm>
            <a:off x="0" y="2382"/>
            <a:ext cx="18288000" cy="553998"/>
          </a:xfrm>
          <a:prstGeom prst="rect">
            <a:avLst/>
          </a:prstGeom>
          <a:solidFill>
            <a:srgbClr val="006600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o-RO" alt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ALIMENTAȚIA SĂNĂTOASĂ ȘI ACTIVIATEA FIZICĂ</a:t>
            </a:r>
          </a:p>
        </p:txBody>
      </p:sp>
    </p:spTree>
    <p:extLst>
      <p:ext uri="{BB962C8B-B14F-4D97-AF65-F5344CB8AC3E}">
        <p14:creationId xmlns:p14="http://schemas.microsoft.com/office/powerpoint/2010/main" val="22437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944" y="0"/>
            <a:ext cx="1453611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944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0"/>
            <a:ext cx="7271108" cy="10287000"/>
          </a:xfrm>
          <a:prstGeom prst="rect">
            <a:avLst/>
          </a:prstGeom>
        </p:spPr>
      </p:pic>
      <p:pic>
        <p:nvPicPr>
          <p:cNvPr id="3" name="I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20379"/>
            <a:ext cx="7271108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4228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1360</Words>
  <Application>Microsoft Office PowerPoint</Application>
  <PresentationFormat>Particularizare</PresentationFormat>
  <Paragraphs>232</Paragraphs>
  <Slides>31</Slides>
  <Notes>0</Notes>
  <HiddenSlides>0</HiddenSlides>
  <MMClips>0</MMClips>
  <ScaleCrop>false</ScaleCrop>
  <HeadingPairs>
    <vt:vector size="6" baseType="variant">
      <vt:variant>
        <vt:lpstr>Fonturi utilizate</vt:lpstr>
      </vt:variant>
      <vt:variant>
        <vt:i4>8</vt:i4>
      </vt:variant>
      <vt:variant>
        <vt:lpstr>Temă</vt:lpstr>
      </vt:variant>
      <vt:variant>
        <vt:i4>1</vt:i4>
      </vt:variant>
      <vt:variant>
        <vt:lpstr>Titluri diapozitive</vt:lpstr>
      </vt:variant>
      <vt:variant>
        <vt:i4>31</vt:i4>
      </vt:variant>
    </vt:vector>
  </HeadingPairs>
  <TitlesOfParts>
    <vt:vector size="40" baseType="lpstr">
      <vt:lpstr>Calibri (MS) Bold</vt:lpstr>
      <vt:lpstr>Calibri</vt:lpstr>
      <vt:lpstr>Calibri (MS)</vt:lpstr>
      <vt:lpstr>Times New Roman</vt:lpstr>
      <vt:lpstr>Verdana</vt:lpstr>
      <vt:lpstr>Arial</vt:lpstr>
      <vt:lpstr>Wingdings</vt:lpstr>
      <vt:lpstr>Calibri (MS) Bold Italics</vt:lpstr>
      <vt:lpstr>Office Theme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VITAMINE</vt:lpstr>
      <vt:lpstr>LEGUME ȘI FRUCTE</vt:lpstr>
      <vt:lpstr>CEREALE </vt:lpstr>
      <vt:lpstr>LAPTE ȘI PRODUSE LACTATE</vt:lpstr>
      <vt:lpstr>ALIMENTE CE CONȚIN PROTEINE</vt:lpstr>
      <vt:lpstr>ALIMENTE CE CONȚIN PROTEINE</vt:lpstr>
      <vt:lpstr>GRĂSIMI</vt:lpstr>
      <vt:lpstr>LICHIDE</vt:lpstr>
      <vt:lpstr>EVITĂ ZAHĂRUL ”ASCUNS” ÎN BĂUTURILE RĂCORITOARE  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Copie a ppt apartinatori alimentatie-miscare 2025 (1).ppt</dc:title>
  <dc:creator>Simona</dc:creator>
  <cp:lastModifiedBy>Simona Belei</cp:lastModifiedBy>
  <cp:revision>15</cp:revision>
  <dcterms:created xsi:type="dcterms:W3CDTF">2006-08-16T00:00:00Z</dcterms:created>
  <dcterms:modified xsi:type="dcterms:W3CDTF">2025-09-01T06:12:31Z</dcterms:modified>
  <dc:identifier>DAGvSN19kPw</dc:identifier>
</cp:coreProperties>
</file>